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Fraunces Medium"/>
      <p:regular r:id="rId18"/>
    </p:embeddedFont>
    <p:embeddedFont>
      <p:font typeface="Fraunces Medium"/>
      <p:regular r:id="rId19"/>
    </p:embeddedFont>
    <p:embeddedFont>
      <p:font typeface="Fraunces Medium"/>
      <p:regular r:id="rId20"/>
    </p:embeddedFont>
    <p:embeddedFont>
      <p:font typeface="Fraunces Medium"/>
      <p:regular r:id="rId21"/>
    </p:embeddedFont>
    <p:embeddedFont>
      <p:font typeface="Epilogue"/>
      <p:regular r:id="rId22"/>
    </p:embeddedFont>
    <p:embeddedFont>
      <p:font typeface="Epilogue"/>
      <p:regular r:id="rId23"/>
    </p:embeddedFont>
    <p:embeddedFont>
      <p:font typeface="Epilogue"/>
      <p:regular r:id="rId24"/>
    </p:embeddedFont>
    <p:embeddedFont>
      <p:font typeface="Epilogue"/>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643307"/>
            <a:ext cx="5670590" cy="2126337"/>
          </a:xfrm>
          <a:prstGeom prst="rect">
            <a:avLst/>
          </a:prstGeom>
          <a:noFill/>
          <a:ln/>
        </p:spPr>
        <p:txBody>
          <a:bodyPr wrap="square" lIns="0" tIns="0" rIns="0" bIns="0" rtlCol="0" anchor="t"/>
          <a:lstStyle/>
          <a:p>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Rahul</a:t>
            </a:r>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
</a:t>
            </a:r>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Suppi </a:t>
            </a:r>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
</a:t>
            </a:r>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ANANT</a:t>
            </a:r>
            <a:endParaRPr lang="en-US" sz="4450" dirty="0"/>
          </a:p>
        </p:txBody>
      </p:sp>
      <p:sp>
        <p:nvSpPr>
          <p:cNvPr id="3" name="Text 1"/>
          <p:cNvSpPr/>
          <p:nvPr/>
        </p:nvSpPr>
        <p:spPr>
          <a:xfrm>
            <a:off x="793790" y="5223272"/>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167765"/>
            <a:ext cx="8315563"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Key Finding &amp; Implementation</a:t>
            </a:r>
            <a:endParaRPr lang="en-US" sz="4450" dirty="0"/>
          </a:p>
        </p:txBody>
      </p:sp>
      <p:sp>
        <p:nvSpPr>
          <p:cNvPr id="3" name="Text 1"/>
          <p:cNvSpPr/>
          <p:nvPr/>
        </p:nvSpPr>
        <p:spPr>
          <a:xfrm>
            <a:off x="793790" y="24435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Critical Insight</a:t>
            </a:r>
            <a:endParaRPr lang="en-US" sz="2200" dirty="0"/>
          </a:p>
        </p:txBody>
      </p:sp>
      <p:sp>
        <p:nvSpPr>
          <p:cNvPr id="4" name="Text 2"/>
          <p:cNvSpPr/>
          <p:nvPr/>
        </p:nvSpPr>
        <p:spPr>
          <a:xfrm>
            <a:off x="793790" y="3024664"/>
            <a:ext cx="6244709" cy="2177415"/>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German similarity dominance in the embedding space strongly correlates with false loan word presence in translated sentences. A higher German embedding similarity indicates that the German word is more semantically aligned, suggesting the English term might be a false loan word.</a:t>
            </a:r>
            <a:endParaRPr lang="en-US" sz="1750" dirty="0"/>
          </a:p>
        </p:txBody>
      </p:sp>
      <p:sp>
        <p:nvSpPr>
          <p:cNvPr id="5" name="Text 3"/>
          <p:cNvSpPr/>
          <p:nvPr/>
        </p:nvSpPr>
        <p:spPr>
          <a:xfrm>
            <a:off x="793790" y="5406152"/>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This finding provides a powerful heuristic for identifying words that have been misappropriated across languages, even when traditional translation metrics might miss them.</a:t>
            </a:r>
            <a:endParaRPr lang="en-US" sz="1750" dirty="0"/>
          </a:p>
        </p:txBody>
      </p:sp>
      <p:sp>
        <p:nvSpPr>
          <p:cNvPr id="6" name="Text 4"/>
          <p:cNvSpPr/>
          <p:nvPr/>
        </p:nvSpPr>
        <p:spPr>
          <a:xfrm>
            <a:off x="7599521" y="2443520"/>
            <a:ext cx="2884051" cy="354330"/>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Implementation Files</a:t>
            </a:r>
            <a:endParaRPr lang="en-US" sz="2200" dirty="0"/>
          </a:p>
        </p:txBody>
      </p:sp>
      <p:sp>
        <p:nvSpPr>
          <p:cNvPr id="7" name="Text 5"/>
          <p:cNvSpPr/>
          <p:nvPr/>
        </p:nvSpPr>
        <p:spPr>
          <a:xfrm>
            <a:off x="7599521" y="3024664"/>
            <a:ext cx="6244709"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1"/>
            </a:pPr>
            <a:r>
              <a:rPr lang="en-US" sz="1750" dirty="0">
                <a:solidFill>
                  <a:srgbClr val="EBECEF"/>
                </a:solidFill>
                <a:latin typeface="Epilogue" pitchFamily="34" charset="0"/>
                <a:ea typeface="Epilogue" pitchFamily="34" charset="-122"/>
                <a:cs typeface="Epilogue" pitchFamily="34" charset="-120"/>
              </a:rPr>
              <a:t>training_bert.ipynb: Fine-tunes mBERT on labeled pairs</a:t>
            </a:r>
            <a:endParaRPr lang="en-US" sz="1750" dirty="0"/>
          </a:p>
        </p:txBody>
      </p:sp>
      <p:sp>
        <p:nvSpPr>
          <p:cNvPr id="8" name="Text 6"/>
          <p:cNvSpPr/>
          <p:nvPr/>
        </p:nvSpPr>
        <p:spPr>
          <a:xfrm>
            <a:off x="7599521" y="3829764"/>
            <a:ext cx="6244709"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2"/>
            </a:pPr>
            <a:r>
              <a:rPr lang="en-US" sz="1750" dirty="0">
                <a:solidFill>
                  <a:srgbClr val="EBECEF"/>
                </a:solidFill>
                <a:latin typeface="Epilogue" pitchFamily="34" charset="0"/>
                <a:ea typeface="Epilogue" pitchFamily="34" charset="-122"/>
                <a:cs typeface="Epilogue" pitchFamily="34" charset="-120"/>
              </a:rPr>
              <a:t>bert_result.ipynb: Stores results across language pairs</a:t>
            </a:r>
            <a:endParaRPr lang="en-US" sz="1750" dirty="0"/>
          </a:p>
        </p:txBody>
      </p:sp>
      <p:sp>
        <p:nvSpPr>
          <p:cNvPr id="9" name="Text 7"/>
          <p:cNvSpPr/>
          <p:nvPr/>
        </p:nvSpPr>
        <p:spPr>
          <a:xfrm>
            <a:off x="7599521" y="4634865"/>
            <a:ext cx="6244709"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3"/>
            </a:pPr>
            <a:r>
              <a:rPr lang="en-US" sz="1750" dirty="0">
                <a:solidFill>
                  <a:srgbClr val="EBECEF"/>
                </a:solidFill>
                <a:latin typeface="Epilogue" pitchFamily="34" charset="0"/>
                <a:ea typeface="Epilogue" pitchFamily="34" charset="-122"/>
                <a:cs typeface="Epilogue" pitchFamily="34" charset="-120"/>
              </a:rPr>
              <a:t>training_classifier.ipynb: Trains sentence-level classifier</a:t>
            </a:r>
            <a:endParaRPr lang="en-US" sz="1750" dirty="0"/>
          </a:p>
        </p:txBody>
      </p:sp>
      <p:sp>
        <p:nvSpPr>
          <p:cNvPr id="10" name="Text 8"/>
          <p:cNvSpPr/>
          <p:nvPr/>
        </p:nvSpPr>
        <p:spPr>
          <a:xfrm>
            <a:off x="7599521" y="5439966"/>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dirty="0">
                <a:solidFill>
                  <a:srgbClr val="EBECEF"/>
                </a:solidFill>
                <a:latin typeface="Epilogue" pitchFamily="34" charset="0"/>
                <a:ea typeface="Epilogue" pitchFamily="34" charset="-122"/>
                <a:cs typeface="Epilogue" pitchFamily="34" charset="-120"/>
              </a:rPr>
              <a:t>translation.ipynb: Generates translation metrics</a:t>
            </a:r>
            <a:endParaRPr lang="en-US" sz="1750" dirty="0"/>
          </a:p>
        </p:txBody>
      </p:sp>
      <p:sp>
        <p:nvSpPr>
          <p:cNvPr id="11" name="Text 9"/>
          <p:cNvSpPr/>
          <p:nvPr/>
        </p:nvSpPr>
        <p:spPr>
          <a:xfrm>
            <a:off x="7599521" y="5882164"/>
            <a:ext cx="6244709" cy="725805"/>
          </a:xfrm>
          <a:prstGeom prst="rect">
            <a:avLst/>
          </a:prstGeom>
          <a:noFill/>
          <a:ln/>
        </p:spPr>
        <p:txBody>
          <a:bodyPr wrap="square" lIns="0" tIns="0" rIns="0" bIns="0" rtlCol="0" anchor="t"/>
          <a:lstStyle/>
          <a:p>
            <a:pPr algn="l" marL="342900" indent="-342900">
              <a:lnSpc>
                <a:spcPts val="2850"/>
              </a:lnSpc>
              <a:buSzPct val="100000"/>
              <a:buFont typeface="+mj-lt"/>
              <a:buAutoNum type="arabicPeriod" startAt="5"/>
            </a:pPr>
            <a:r>
              <a:rPr lang="en-US" sz="1750" dirty="0">
                <a:solidFill>
                  <a:srgbClr val="EBECEF"/>
                </a:solidFill>
                <a:latin typeface="Epilogue" pitchFamily="34" charset="0"/>
                <a:ea typeface="Epilogue" pitchFamily="34" charset="-122"/>
                <a:cs typeface="Epilogue" pitchFamily="34" charset="-120"/>
              </a:rPr>
              <a:t>false_loanword_classifier.ipynb: Combines mBERT + LLM</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787837"/>
            <a:ext cx="7471053"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Usage Guide &amp; Future Work</a:t>
            </a:r>
            <a:endParaRPr lang="en-US" sz="4450" dirty="0"/>
          </a:p>
        </p:txBody>
      </p:sp>
      <p:sp>
        <p:nvSpPr>
          <p:cNvPr id="3" name="Shape 1"/>
          <p:cNvSpPr/>
          <p:nvPr/>
        </p:nvSpPr>
        <p:spPr>
          <a:xfrm>
            <a:off x="793790" y="1950244"/>
            <a:ext cx="2173724" cy="1306949"/>
          </a:xfrm>
          <a:prstGeom prst="roundRect">
            <a:avLst>
              <a:gd name="adj" fmla="val 7289"/>
            </a:avLst>
          </a:prstGeom>
          <a:solidFill>
            <a:srgbClr val="283157"/>
          </a:solidFill>
          <a:ln w="7620">
            <a:solidFill>
              <a:srgbClr val="414A70"/>
            </a:solidFill>
            <a:prstDash val="solid"/>
          </a:ln>
        </p:spPr>
      </p:sp>
      <p:pic>
        <p:nvPicPr>
          <p:cNvPr id="4" name="Image 0" descr="preencoded.png">    </p:cNvPr>
          <p:cNvPicPr>
            <a:picLocks noChangeAspect="1"/>
          </p:cNvPicPr>
          <p:nvPr/>
        </p:nvPicPr>
        <p:blipFill>
          <a:blip r:embed="rId1"/>
          <a:stretch>
            <a:fillRect/>
          </a:stretch>
        </p:blipFill>
        <p:spPr>
          <a:xfrm>
            <a:off x="1721167" y="2404348"/>
            <a:ext cx="318968" cy="398621"/>
          </a:xfrm>
          <a:prstGeom prst="rect">
            <a:avLst/>
          </a:prstGeom>
        </p:spPr>
      </p:pic>
      <p:sp>
        <p:nvSpPr>
          <p:cNvPr id="5" name="Text 2"/>
          <p:cNvSpPr/>
          <p:nvPr/>
        </p:nvSpPr>
        <p:spPr>
          <a:xfrm>
            <a:off x="3194328" y="217705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Setup Environment</a:t>
            </a:r>
            <a:endParaRPr lang="en-US" sz="2200" dirty="0"/>
          </a:p>
        </p:txBody>
      </p:sp>
      <p:sp>
        <p:nvSpPr>
          <p:cNvPr id="6" name="Text 3"/>
          <p:cNvSpPr/>
          <p:nvPr/>
        </p:nvSpPr>
        <p:spPr>
          <a:xfrm>
            <a:off x="3194328" y="2667476"/>
            <a:ext cx="3990380"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Clone repo and install requirements</a:t>
            </a:r>
            <a:endParaRPr lang="en-US" sz="1750" dirty="0"/>
          </a:p>
        </p:txBody>
      </p:sp>
      <p:sp>
        <p:nvSpPr>
          <p:cNvPr id="7" name="Shape 4"/>
          <p:cNvSpPr/>
          <p:nvPr/>
        </p:nvSpPr>
        <p:spPr>
          <a:xfrm>
            <a:off x="3080861" y="3241953"/>
            <a:ext cx="10642402" cy="15240"/>
          </a:xfrm>
          <a:prstGeom prst="roundRect">
            <a:avLst>
              <a:gd name="adj" fmla="val 625116"/>
            </a:avLst>
          </a:prstGeom>
          <a:solidFill>
            <a:srgbClr val="414A70"/>
          </a:solidFill>
          <a:ln/>
        </p:spPr>
      </p:sp>
      <p:sp>
        <p:nvSpPr>
          <p:cNvPr id="8" name="Shape 5"/>
          <p:cNvSpPr/>
          <p:nvPr/>
        </p:nvSpPr>
        <p:spPr>
          <a:xfrm>
            <a:off x="793790" y="3370540"/>
            <a:ext cx="4347567" cy="1306949"/>
          </a:xfrm>
          <a:prstGeom prst="roundRect">
            <a:avLst>
              <a:gd name="adj" fmla="val 7289"/>
            </a:avLst>
          </a:prstGeom>
          <a:solidFill>
            <a:srgbClr val="283157"/>
          </a:solidFill>
          <a:ln w="7620">
            <a:solidFill>
              <a:srgbClr val="414A70"/>
            </a:solidFill>
            <a:prstDash val="solid"/>
          </a:ln>
        </p:spPr>
      </p:sp>
      <p:pic>
        <p:nvPicPr>
          <p:cNvPr id="9" name="Image 1" descr="preencoded.png">    </p:cNvPr>
          <p:cNvPicPr>
            <a:picLocks noChangeAspect="1"/>
          </p:cNvPicPr>
          <p:nvPr/>
        </p:nvPicPr>
        <p:blipFill>
          <a:blip r:embed="rId2"/>
          <a:stretch>
            <a:fillRect/>
          </a:stretch>
        </p:blipFill>
        <p:spPr>
          <a:xfrm>
            <a:off x="2808089" y="3824645"/>
            <a:ext cx="318968" cy="398621"/>
          </a:xfrm>
          <a:prstGeom prst="rect">
            <a:avLst/>
          </a:prstGeom>
        </p:spPr>
      </p:pic>
      <p:sp>
        <p:nvSpPr>
          <p:cNvPr id="10" name="Text 6"/>
          <p:cNvSpPr/>
          <p:nvPr/>
        </p:nvSpPr>
        <p:spPr>
          <a:xfrm>
            <a:off x="5368171" y="3597354"/>
            <a:ext cx="3585686"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Train or Download Models</a:t>
            </a:r>
            <a:endParaRPr lang="en-US" sz="2200" dirty="0"/>
          </a:p>
        </p:txBody>
      </p:sp>
      <p:sp>
        <p:nvSpPr>
          <p:cNvPr id="11" name="Text 7"/>
          <p:cNvSpPr/>
          <p:nvPr/>
        </p:nvSpPr>
        <p:spPr>
          <a:xfrm>
            <a:off x="5368171" y="4087773"/>
            <a:ext cx="5997535"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Fine-tune or use pretrained models from Google Drive</a:t>
            </a:r>
            <a:endParaRPr lang="en-US" sz="1750" dirty="0"/>
          </a:p>
        </p:txBody>
      </p:sp>
      <p:sp>
        <p:nvSpPr>
          <p:cNvPr id="12" name="Shape 8"/>
          <p:cNvSpPr/>
          <p:nvPr/>
        </p:nvSpPr>
        <p:spPr>
          <a:xfrm>
            <a:off x="5254704" y="4662249"/>
            <a:ext cx="8468558" cy="15240"/>
          </a:xfrm>
          <a:prstGeom prst="roundRect">
            <a:avLst>
              <a:gd name="adj" fmla="val 625116"/>
            </a:avLst>
          </a:prstGeom>
          <a:solidFill>
            <a:srgbClr val="414A70"/>
          </a:solidFill>
          <a:ln/>
        </p:spPr>
      </p:sp>
      <p:sp>
        <p:nvSpPr>
          <p:cNvPr id="13" name="Shape 9"/>
          <p:cNvSpPr/>
          <p:nvPr/>
        </p:nvSpPr>
        <p:spPr>
          <a:xfrm>
            <a:off x="793790" y="4790837"/>
            <a:ext cx="6521410" cy="1306949"/>
          </a:xfrm>
          <a:prstGeom prst="roundRect">
            <a:avLst>
              <a:gd name="adj" fmla="val 7289"/>
            </a:avLst>
          </a:prstGeom>
          <a:solidFill>
            <a:srgbClr val="283157"/>
          </a:solidFill>
          <a:ln w="7620">
            <a:solidFill>
              <a:srgbClr val="414A70"/>
            </a:solidFill>
            <a:prstDash val="solid"/>
          </a:ln>
        </p:spPr>
      </p:sp>
      <p:pic>
        <p:nvPicPr>
          <p:cNvPr id="14" name="Image 2" descr="preencoded.png">    </p:cNvPr>
          <p:cNvPicPr>
            <a:picLocks noChangeAspect="1"/>
          </p:cNvPicPr>
          <p:nvPr/>
        </p:nvPicPr>
        <p:blipFill>
          <a:blip r:embed="rId3"/>
          <a:stretch>
            <a:fillRect/>
          </a:stretch>
        </p:blipFill>
        <p:spPr>
          <a:xfrm>
            <a:off x="3895011" y="5244941"/>
            <a:ext cx="318968" cy="398621"/>
          </a:xfrm>
          <a:prstGeom prst="rect">
            <a:avLst/>
          </a:prstGeom>
        </p:spPr>
      </p:pic>
      <p:sp>
        <p:nvSpPr>
          <p:cNvPr id="15" name="Text 10"/>
          <p:cNvSpPr/>
          <p:nvPr/>
        </p:nvSpPr>
        <p:spPr>
          <a:xfrm>
            <a:off x="7542014" y="5017651"/>
            <a:ext cx="2941558"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Run Analysis Pipeline</a:t>
            </a:r>
            <a:endParaRPr lang="en-US" sz="2200" dirty="0"/>
          </a:p>
        </p:txBody>
      </p:sp>
      <p:sp>
        <p:nvSpPr>
          <p:cNvPr id="16" name="Text 11"/>
          <p:cNvSpPr/>
          <p:nvPr/>
        </p:nvSpPr>
        <p:spPr>
          <a:xfrm>
            <a:off x="7542014" y="5508069"/>
            <a:ext cx="5972175"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Process text through the complete detection system</a:t>
            </a:r>
            <a:endParaRPr lang="en-US" sz="1750" dirty="0"/>
          </a:p>
        </p:txBody>
      </p:sp>
      <p:sp>
        <p:nvSpPr>
          <p:cNvPr id="17" name="Text 12"/>
          <p:cNvSpPr/>
          <p:nvPr/>
        </p:nvSpPr>
        <p:spPr>
          <a:xfrm>
            <a:off x="793790" y="6352937"/>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Future work includes fine-tuning deeper layers of BERT, incorporating XLM-RoBERTa and XLBERT, expanding to more language pairs, and adding contextual paraphrase detection. Our project builds a robust pipeline for multilingual loan word classification using a combination of machine learning and LLM reasoning.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20666"/>
            <a:ext cx="7252811"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False Loan Word Detection</a:t>
            </a:r>
            <a:endParaRPr lang="en-US" sz="4450" dirty="0"/>
          </a:p>
        </p:txBody>
      </p:sp>
      <p:sp>
        <p:nvSpPr>
          <p:cNvPr id="4" name="Text 1"/>
          <p:cNvSpPr/>
          <p:nvPr/>
        </p:nvSpPr>
        <p:spPr>
          <a:xfrm>
            <a:off x="793790" y="2569607"/>
            <a:ext cx="7556421" cy="2177415"/>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This presentation explores our project on detecting and classifying false loan words using fine-tuned transformer models, translation analysis, and similarity-based filtering. We've developed a robust pipeline leveraging multilingual BERT (mBERT) and Large Language Models to identify misinterpreted or falsely borrowed words across languages.</a:t>
            </a:r>
            <a:endParaRPr lang="en-US" sz="1750" dirty="0"/>
          </a:p>
        </p:txBody>
      </p:sp>
      <p:sp>
        <p:nvSpPr>
          <p:cNvPr id="5" name="Text 2"/>
          <p:cNvSpPr/>
          <p:nvPr/>
        </p:nvSpPr>
        <p:spPr>
          <a:xfrm>
            <a:off x="793790" y="500217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Our approach combines machine learning techniques with linguistic analysis to achieve accurate detection of words that appear to be borrowed but are not genuine loan words.</a:t>
            </a:r>
            <a:endParaRPr lang="en-US" sz="1750" dirty="0"/>
          </a:p>
        </p:txBody>
      </p:sp>
      <p:sp>
        <p:nvSpPr>
          <p:cNvPr id="6" name="Text 3"/>
          <p:cNvSpPr/>
          <p:nvPr/>
        </p:nvSpPr>
        <p:spPr>
          <a:xfrm>
            <a:off x="793790" y="6346031"/>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7562" y="834033"/>
            <a:ext cx="7415689" cy="643890"/>
          </a:xfrm>
          <a:prstGeom prst="rect">
            <a:avLst/>
          </a:prstGeom>
          <a:noFill/>
          <a:ln/>
        </p:spPr>
        <p:txBody>
          <a:bodyPr wrap="none" lIns="0" tIns="0" rIns="0" bIns="0" rtlCol="0" anchor="t"/>
          <a:lstStyle/>
          <a:p>
            <a:pPr algn="l" indent="0" marL="0">
              <a:lnSpc>
                <a:spcPts val="5050"/>
              </a:lnSpc>
              <a:buNone/>
            </a:pPr>
            <a:r>
              <a:rPr lang="en-US" sz="4050" dirty="0">
                <a:solidFill>
                  <a:srgbClr val="FFFFFF"/>
                </a:solidFill>
                <a:latin typeface="Fraunces Medium" pitchFamily="34" charset="0"/>
                <a:ea typeface="Fraunces Medium" pitchFamily="34" charset="-122"/>
                <a:cs typeface="Fraunces Medium" pitchFamily="34" charset="-120"/>
              </a:rPr>
              <a:t>Project Overview &amp; Objectives</a:t>
            </a:r>
            <a:endParaRPr lang="en-US" sz="4050" dirty="0"/>
          </a:p>
        </p:txBody>
      </p:sp>
      <p:sp>
        <p:nvSpPr>
          <p:cNvPr id="4" name="Shape 1"/>
          <p:cNvSpPr/>
          <p:nvPr/>
        </p:nvSpPr>
        <p:spPr>
          <a:xfrm>
            <a:off x="6207562" y="1786890"/>
            <a:ext cx="463510" cy="463510"/>
          </a:xfrm>
          <a:prstGeom prst="roundRect">
            <a:avLst>
              <a:gd name="adj" fmla="val 18671"/>
            </a:avLst>
          </a:prstGeom>
          <a:solidFill>
            <a:srgbClr val="283157"/>
          </a:solidFill>
          <a:ln w="7620">
            <a:solidFill>
              <a:srgbClr val="414A70"/>
            </a:solidFill>
            <a:prstDash val="solid"/>
          </a:ln>
        </p:spPr>
      </p:sp>
      <p:pic>
        <p:nvPicPr>
          <p:cNvPr id="5" name="Image 1" descr="preencoded.png">    </p:cNvPr>
          <p:cNvPicPr>
            <a:picLocks noChangeAspect="1"/>
          </p:cNvPicPr>
          <p:nvPr/>
        </p:nvPicPr>
        <p:blipFill>
          <a:blip r:embed="rId2"/>
          <a:stretch>
            <a:fillRect/>
          </a:stretch>
        </p:blipFill>
        <p:spPr>
          <a:xfrm>
            <a:off x="6284774" y="1825466"/>
            <a:ext cx="308967" cy="386239"/>
          </a:xfrm>
          <a:prstGeom prst="rect">
            <a:avLst/>
          </a:prstGeom>
        </p:spPr>
      </p:pic>
      <p:sp>
        <p:nvSpPr>
          <p:cNvPr id="6" name="Text 2"/>
          <p:cNvSpPr/>
          <p:nvPr/>
        </p:nvSpPr>
        <p:spPr>
          <a:xfrm>
            <a:off x="6877050" y="1857613"/>
            <a:ext cx="5061347" cy="321826"/>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Train Model for Loan Word Classification</a:t>
            </a:r>
            <a:endParaRPr lang="en-US" sz="2000" dirty="0"/>
          </a:p>
        </p:txBody>
      </p:sp>
      <p:sp>
        <p:nvSpPr>
          <p:cNvPr id="7" name="Text 3"/>
          <p:cNvSpPr/>
          <p:nvPr/>
        </p:nvSpPr>
        <p:spPr>
          <a:xfrm>
            <a:off x="6877050" y="2303026"/>
            <a:ext cx="7032188" cy="659368"/>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Differentiate between genuine loan words and native words across languages</a:t>
            </a:r>
            <a:endParaRPr lang="en-US" sz="1600" dirty="0"/>
          </a:p>
        </p:txBody>
      </p:sp>
      <p:sp>
        <p:nvSpPr>
          <p:cNvPr id="8" name="Shape 4"/>
          <p:cNvSpPr/>
          <p:nvPr/>
        </p:nvSpPr>
        <p:spPr>
          <a:xfrm>
            <a:off x="6207562" y="3374469"/>
            <a:ext cx="463510" cy="463510"/>
          </a:xfrm>
          <a:prstGeom prst="roundRect">
            <a:avLst>
              <a:gd name="adj" fmla="val 18671"/>
            </a:avLst>
          </a:prstGeom>
          <a:solidFill>
            <a:srgbClr val="283157"/>
          </a:solidFill>
          <a:ln w="7620">
            <a:solidFill>
              <a:srgbClr val="414A70"/>
            </a:solidFill>
            <a:prstDash val="solid"/>
          </a:ln>
        </p:spPr>
      </p:sp>
      <p:pic>
        <p:nvPicPr>
          <p:cNvPr id="9" name="Image 2" descr="preencoded.png">    </p:cNvPr>
          <p:cNvPicPr>
            <a:picLocks noChangeAspect="1"/>
          </p:cNvPicPr>
          <p:nvPr/>
        </p:nvPicPr>
        <p:blipFill>
          <a:blip r:embed="rId3"/>
          <a:stretch>
            <a:fillRect/>
          </a:stretch>
        </p:blipFill>
        <p:spPr>
          <a:xfrm>
            <a:off x="6284774" y="3413046"/>
            <a:ext cx="308967" cy="386239"/>
          </a:xfrm>
          <a:prstGeom prst="rect">
            <a:avLst/>
          </a:prstGeom>
        </p:spPr>
      </p:pic>
      <p:sp>
        <p:nvSpPr>
          <p:cNvPr id="10" name="Text 5"/>
          <p:cNvSpPr/>
          <p:nvPr/>
        </p:nvSpPr>
        <p:spPr>
          <a:xfrm>
            <a:off x="6877050" y="3445193"/>
            <a:ext cx="3023473" cy="321826"/>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Detect False Loan Words</a:t>
            </a:r>
            <a:endParaRPr lang="en-US" sz="2000" dirty="0"/>
          </a:p>
        </p:txBody>
      </p:sp>
      <p:sp>
        <p:nvSpPr>
          <p:cNvPr id="11" name="Text 6"/>
          <p:cNvSpPr/>
          <p:nvPr/>
        </p:nvSpPr>
        <p:spPr>
          <a:xfrm>
            <a:off x="6877050" y="3890605"/>
            <a:ext cx="7032188" cy="659368"/>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Identify words that appear to be borrowed but are not genuine loan words</a:t>
            </a:r>
            <a:endParaRPr lang="en-US" sz="1600" dirty="0"/>
          </a:p>
        </p:txBody>
      </p:sp>
      <p:sp>
        <p:nvSpPr>
          <p:cNvPr id="12" name="Shape 7"/>
          <p:cNvSpPr/>
          <p:nvPr/>
        </p:nvSpPr>
        <p:spPr>
          <a:xfrm>
            <a:off x="6207562" y="4962049"/>
            <a:ext cx="463510" cy="463510"/>
          </a:xfrm>
          <a:prstGeom prst="roundRect">
            <a:avLst>
              <a:gd name="adj" fmla="val 18671"/>
            </a:avLst>
          </a:prstGeom>
          <a:solidFill>
            <a:srgbClr val="283157"/>
          </a:solidFill>
          <a:ln w="7620">
            <a:solidFill>
              <a:srgbClr val="414A70"/>
            </a:solidFill>
            <a:prstDash val="solid"/>
          </a:ln>
        </p:spPr>
      </p:sp>
      <p:pic>
        <p:nvPicPr>
          <p:cNvPr id="13" name="Image 3" descr="preencoded.png">    </p:cNvPr>
          <p:cNvPicPr>
            <a:picLocks noChangeAspect="1"/>
          </p:cNvPicPr>
          <p:nvPr/>
        </p:nvPicPr>
        <p:blipFill>
          <a:blip r:embed="rId4"/>
          <a:stretch>
            <a:fillRect/>
          </a:stretch>
        </p:blipFill>
        <p:spPr>
          <a:xfrm>
            <a:off x="6284774" y="5000625"/>
            <a:ext cx="308967" cy="386239"/>
          </a:xfrm>
          <a:prstGeom prst="rect">
            <a:avLst/>
          </a:prstGeom>
        </p:spPr>
      </p:pic>
      <p:sp>
        <p:nvSpPr>
          <p:cNvPr id="14" name="Text 8"/>
          <p:cNvSpPr/>
          <p:nvPr/>
        </p:nvSpPr>
        <p:spPr>
          <a:xfrm>
            <a:off x="6877050" y="5032772"/>
            <a:ext cx="2921556" cy="321826"/>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Evaluate Semantic Drift</a:t>
            </a:r>
            <a:endParaRPr lang="en-US" sz="2000" dirty="0"/>
          </a:p>
        </p:txBody>
      </p:sp>
      <p:sp>
        <p:nvSpPr>
          <p:cNvPr id="15" name="Text 9"/>
          <p:cNvSpPr/>
          <p:nvPr/>
        </p:nvSpPr>
        <p:spPr>
          <a:xfrm>
            <a:off x="6877050" y="5478185"/>
            <a:ext cx="7032188" cy="659368"/>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Use translation-based metrics (BLEU, METEOR) to measure meaning changes</a:t>
            </a:r>
            <a:endParaRPr lang="en-US" sz="1600" dirty="0"/>
          </a:p>
        </p:txBody>
      </p:sp>
      <p:sp>
        <p:nvSpPr>
          <p:cNvPr id="16" name="Shape 10"/>
          <p:cNvSpPr/>
          <p:nvPr/>
        </p:nvSpPr>
        <p:spPr>
          <a:xfrm>
            <a:off x="6207562" y="6549628"/>
            <a:ext cx="463510" cy="463510"/>
          </a:xfrm>
          <a:prstGeom prst="roundRect">
            <a:avLst>
              <a:gd name="adj" fmla="val 18671"/>
            </a:avLst>
          </a:prstGeom>
          <a:solidFill>
            <a:srgbClr val="283157"/>
          </a:solidFill>
          <a:ln w="7620">
            <a:solidFill>
              <a:srgbClr val="414A70"/>
            </a:solidFill>
            <a:prstDash val="solid"/>
          </a:ln>
        </p:spPr>
      </p:sp>
      <p:pic>
        <p:nvPicPr>
          <p:cNvPr id="17" name="Image 4" descr="preencoded.png">    </p:cNvPr>
          <p:cNvPicPr>
            <a:picLocks noChangeAspect="1"/>
          </p:cNvPicPr>
          <p:nvPr/>
        </p:nvPicPr>
        <p:blipFill>
          <a:blip r:embed="rId5"/>
          <a:stretch>
            <a:fillRect/>
          </a:stretch>
        </p:blipFill>
        <p:spPr>
          <a:xfrm>
            <a:off x="6284774" y="6588204"/>
            <a:ext cx="308967" cy="386239"/>
          </a:xfrm>
          <a:prstGeom prst="rect">
            <a:avLst/>
          </a:prstGeom>
        </p:spPr>
      </p:pic>
      <p:sp>
        <p:nvSpPr>
          <p:cNvPr id="18" name="Text 11"/>
          <p:cNvSpPr/>
          <p:nvPr/>
        </p:nvSpPr>
        <p:spPr>
          <a:xfrm>
            <a:off x="6877050" y="6620351"/>
            <a:ext cx="4308872" cy="321826"/>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Analyze Cross-Language Similarity</a:t>
            </a:r>
            <a:endParaRPr lang="en-US" sz="2000" dirty="0"/>
          </a:p>
        </p:txBody>
      </p:sp>
      <p:sp>
        <p:nvSpPr>
          <p:cNvPr id="19" name="Text 12"/>
          <p:cNvSpPr/>
          <p:nvPr/>
        </p:nvSpPr>
        <p:spPr>
          <a:xfrm>
            <a:off x="6877050" y="7065764"/>
            <a:ext cx="7032188" cy="329684"/>
          </a:xfrm>
          <a:prstGeom prst="rect">
            <a:avLst/>
          </a:prstGeom>
          <a:noFill/>
          <a:ln/>
        </p:spPr>
        <p:txBody>
          <a:bodyPr wrap="non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Use embedding similarity across languages to detect mismatches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36413"/>
          </a:xfrm>
          <a:prstGeom prst="rect">
            <a:avLst/>
          </a:prstGeom>
        </p:spPr>
      </p:pic>
      <p:sp>
        <p:nvSpPr>
          <p:cNvPr id="3" name="Text 0"/>
          <p:cNvSpPr/>
          <p:nvPr/>
        </p:nvSpPr>
        <p:spPr>
          <a:xfrm>
            <a:off x="766167" y="3339703"/>
            <a:ext cx="5472946" cy="684133"/>
          </a:xfrm>
          <a:prstGeom prst="rect">
            <a:avLst/>
          </a:prstGeom>
          <a:noFill/>
          <a:ln/>
        </p:spPr>
        <p:txBody>
          <a:bodyPr wrap="none" lIns="0" tIns="0" rIns="0" bIns="0" rtlCol="0" anchor="t"/>
          <a:lstStyle/>
          <a:p>
            <a:pPr algn="l" indent="0" marL="0">
              <a:lnSpc>
                <a:spcPts val="5350"/>
              </a:lnSpc>
              <a:buNone/>
            </a:pPr>
            <a:r>
              <a:rPr lang="en-US" sz="4300" dirty="0">
                <a:solidFill>
                  <a:srgbClr val="FFFFFF"/>
                </a:solidFill>
                <a:latin typeface="Fraunces Medium" pitchFamily="34" charset="0"/>
                <a:ea typeface="Fraunces Medium" pitchFamily="34" charset="-122"/>
                <a:cs typeface="Fraunces Medium" pitchFamily="34" charset="-120"/>
              </a:rPr>
              <a:t>Dataset Structure</a:t>
            </a:r>
            <a:endParaRPr lang="en-US" sz="4300" dirty="0"/>
          </a:p>
        </p:txBody>
      </p:sp>
      <p:sp>
        <p:nvSpPr>
          <p:cNvPr id="4" name="Shape 1"/>
          <p:cNvSpPr/>
          <p:nvPr/>
        </p:nvSpPr>
        <p:spPr>
          <a:xfrm>
            <a:off x="766167" y="4352211"/>
            <a:ext cx="4220170" cy="2327315"/>
          </a:xfrm>
          <a:prstGeom prst="roundRect">
            <a:avLst>
              <a:gd name="adj" fmla="val 3951"/>
            </a:avLst>
          </a:prstGeom>
          <a:solidFill>
            <a:srgbClr val="283157"/>
          </a:solidFill>
          <a:ln w="7620">
            <a:solidFill>
              <a:srgbClr val="414A70"/>
            </a:solidFill>
            <a:prstDash val="solid"/>
          </a:ln>
        </p:spPr>
      </p:sp>
      <p:sp>
        <p:nvSpPr>
          <p:cNvPr id="5" name="Text 2"/>
          <p:cNvSpPr/>
          <p:nvPr/>
        </p:nvSpPr>
        <p:spPr>
          <a:xfrm>
            <a:off x="992624" y="4578668"/>
            <a:ext cx="2736413" cy="341948"/>
          </a:xfrm>
          <a:prstGeom prst="rect">
            <a:avLst/>
          </a:prstGeom>
          <a:noFill/>
          <a:ln/>
        </p:spPr>
        <p:txBody>
          <a:bodyPr wrap="none" lIns="0" tIns="0" rIns="0" bIns="0" rtlCol="0" anchor="t"/>
          <a:lstStyle/>
          <a:p>
            <a:pPr algn="l" indent="0" marL="0">
              <a:lnSpc>
                <a:spcPts val="2650"/>
              </a:lnSpc>
              <a:buNone/>
            </a:pPr>
            <a:r>
              <a:rPr lang="en-US" sz="2150" dirty="0">
                <a:solidFill>
                  <a:srgbClr val="EBECEF"/>
                </a:solidFill>
                <a:latin typeface="Fraunces Medium" pitchFamily="34" charset="0"/>
                <a:ea typeface="Fraunces Medium" pitchFamily="34" charset="-122"/>
                <a:cs typeface="Fraunces Medium" pitchFamily="34" charset="-120"/>
              </a:rPr>
              <a:t>Loan Words</a:t>
            </a:r>
            <a:endParaRPr lang="en-US" sz="2150" dirty="0"/>
          </a:p>
        </p:txBody>
      </p:sp>
      <p:sp>
        <p:nvSpPr>
          <p:cNvPr id="6" name="Text 3"/>
          <p:cNvSpPr/>
          <p:nvPr/>
        </p:nvSpPr>
        <p:spPr>
          <a:xfrm>
            <a:off x="992624" y="5051941"/>
            <a:ext cx="3767257" cy="1401128"/>
          </a:xfrm>
          <a:prstGeom prst="rect">
            <a:avLst/>
          </a:prstGeom>
          <a:noFill/>
          <a:ln/>
        </p:spPr>
        <p:txBody>
          <a:bodyPr wrap="square" lIns="0" tIns="0" rIns="0" bIns="0" rtlCol="0" anchor="t"/>
          <a:lstStyle/>
          <a:p>
            <a:pPr algn="l" indent="0" marL="0">
              <a:lnSpc>
                <a:spcPts val="2750"/>
              </a:lnSpc>
              <a:buNone/>
            </a:pPr>
            <a:r>
              <a:rPr lang="en-US" sz="1700" dirty="0">
                <a:solidFill>
                  <a:srgbClr val="EBECEF"/>
                </a:solidFill>
                <a:latin typeface="Epilogue" pitchFamily="34" charset="0"/>
                <a:ea typeface="Epilogue" pitchFamily="34" charset="-122"/>
                <a:cs typeface="Epilogue" pitchFamily="34" charset="-120"/>
              </a:rPr>
              <a:t>Genuine borrowed words that maintain their original meaning when used in another language (Label: 0)</a:t>
            </a:r>
            <a:endParaRPr lang="en-US" sz="1700" dirty="0"/>
          </a:p>
        </p:txBody>
      </p:sp>
      <p:sp>
        <p:nvSpPr>
          <p:cNvPr id="7" name="Shape 4"/>
          <p:cNvSpPr/>
          <p:nvPr/>
        </p:nvSpPr>
        <p:spPr>
          <a:xfrm>
            <a:off x="5205174" y="4352211"/>
            <a:ext cx="4220170" cy="2327315"/>
          </a:xfrm>
          <a:prstGeom prst="roundRect">
            <a:avLst>
              <a:gd name="adj" fmla="val 3951"/>
            </a:avLst>
          </a:prstGeom>
          <a:solidFill>
            <a:srgbClr val="283157"/>
          </a:solidFill>
          <a:ln w="7620">
            <a:solidFill>
              <a:srgbClr val="414A70"/>
            </a:solidFill>
            <a:prstDash val="solid"/>
          </a:ln>
        </p:spPr>
      </p:sp>
      <p:sp>
        <p:nvSpPr>
          <p:cNvPr id="8" name="Text 5"/>
          <p:cNvSpPr/>
          <p:nvPr/>
        </p:nvSpPr>
        <p:spPr>
          <a:xfrm>
            <a:off x="5431631" y="4578668"/>
            <a:ext cx="2736413" cy="341948"/>
          </a:xfrm>
          <a:prstGeom prst="rect">
            <a:avLst/>
          </a:prstGeom>
          <a:noFill/>
          <a:ln/>
        </p:spPr>
        <p:txBody>
          <a:bodyPr wrap="none" lIns="0" tIns="0" rIns="0" bIns="0" rtlCol="0" anchor="t"/>
          <a:lstStyle/>
          <a:p>
            <a:pPr algn="l" indent="0" marL="0">
              <a:lnSpc>
                <a:spcPts val="2650"/>
              </a:lnSpc>
              <a:buNone/>
            </a:pPr>
            <a:r>
              <a:rPr lang="en-US" sz="2150" dirty="0">
                <a:solidFill>
                  <a:srgbClr val="EBECEF"/>
                </a:solidFill>
                <a:latin typeface="Fraunces Medium" pitchFamily="34" charset="0"/>
                <a:ea typeface="Fraunces Medium" pitchFamily="34" charset="-122"/>
                <a:cs typeface="Fraunces Medium" pitchFamily="34" charset="-120"/>
              </a:rPr>
              <a:t>False Loan Words</a:t>
            </a:r>
            <a:endParaRPr lang="en-US" sz="2150" dirty="0"/>
          </a:p>
        </p:txBody>
      </p:sp>
      <p:sp>
        <p:nvSpPr>
          <p:cNvPr id="9" name="Text 6"/>
          <p:cNvSpPr/>
          <p:nvPr/>
        </p:nvSpPr>
        <p:spPr>
          <a:xfrm>
            <a:off x="5431631" y="5051941"/>
            <a:ext cx="3767257" cy="1401128"/>
          </a:xfrm>
          <a:prstGeom prst="rect">
            <a:avLst/>
          </a:prstGeom>
          <a:noFill/>
          <a:ln/>
        </p:spPr>
        <p:txBody>
          <a:bodyPr wrap="square" lIns="0" tIns="0" rIns="0" bIns="0" rtlCol="0" anchor="t"/>
          <a:lstStyle/>
          <a:p>
            <a:pPr algn="l" indent="0" marL="0">
              <a:lnSpc>
                <a:spcPts val="2750"/>
              </a:lnSpc>
              <a:buNone/>
            </a:pPr>
            <a:r>
              <a:rPr lang="en-US" sz="1700" dirty="0">
                <a:solidFill>
                  <a:srgbClr val="EBECEF"/>
                </a:solidFill>
                <a:latin typeface="Epilogue" pitchFamily="34" charset="0"/>
                <a:ea typeface="Epilogue" pitchFamily="34" charset="-122"/>
                <a:cs typeface="Epilogue" pitchFamily="34" charset="-120"/>
              </a:rPr>
              <a:t>Words that appear to be borrowed but have different meanings or usage in the target language (Label: 1)</a:t>
            </a:r>
            <a:endParaRPr lang="en-US" sz="1700" dirty="0"/>
          </a:p>
        </p:txBody>
      </p:sp>
      <p:sp>
        <p:nvSpPr>
          <p:cNvPr id="10" name="Shape 7"/>
          <p:cNvSpPr/>
          <p:nvPr/>
        </p:nvSpPr>
        <p:spPr>
          <a:xfrm>
            <a:off x="9644182" y="4352211"/>
            <a:ext cx="4220170" cy="2327315"/>
          </a:xfrm>
          <a:prstGeom prst="roundRect">
            <a:avLst>
              <a:gd name="adj" fmla="val 3951"/>
            </a:avLst>
          </a:prstGeom>
          <a:solidFill>
            <a:srgbClr val="283157"/>
          </a:solidFill>
          <a:ln w="7620">
            <a:solidFill>
              <a:srgbClr val="414A70"/>
            </a:solidFill>
            <a:prstDash val="solid"/>
          </a:ln>
        </p:spPr>
      </p:sp>
      <p:sp>
        <p:nvSpPr>
          <p:cNvPr id="11" name="Text 8"/>
          <p:cNvSpPr/>
          <p:nvPr/>
        </p:nvSpPr>
        <p:spPr>
          <a:xfrm>
            <a:off x="9870638" y="4578668"/>
            <a:ext cx="2736413" cy="341948"/>
          </a:xfrm>
          <a:prstGeom prst="rect">
            <a:avLst/>
          </a:prstGeom>
          <a:noFill/>
          <a:ln/>
        </p:spPr>
        <p:txBody>
          <a:bodyPr wrap="none" lIns="0" tIns="0" rIns="0" bIns="0" rtlCol="0" anchor="t"/>
          <a:lstStyle/>
          <a:p>
            <a:pPr algn="l" indent="0" marL="0">
              <a:lnSpc>
                <a:spcPts val="2650"/>
              </a:lnSpc>
              <a:buNone/>
            </a:pPr>
            <a:r>
              <a:rPr lang="en-US" sz="2150" dirty="0">
                <a:solidFill>
                  <a:srgbClr val="EBECEF"/>
                </a:solidFill>
                <a:latin typeface="Fraunces Medium" pitchFamily="34" charset="0"/>
                <a:ea typeface="Fraunces Medium" pitchFamily="34" charset="-122"/>
                <a:cs typeface="Fraunces Medium" pitchFamily="34" charset="-120"/>
              </a:rPr>
              <a:t>Synonyms</a:t>
            </a:r>
            <a:endParaRPr lang="en-US" sz="2150" dirty="0"/>
          </a:p>
        </p:txBody>
      </p:sp>
      <p:sp>
        <p:nvSpPr>
          <p:cNvPr id="12" name="Text 9"/>
          <p:cNvSpPr/>
          <p:nvPr/>
        </p:nvSpPr>
        <p:spPr>
          <a:xfrm>
            <a:off x="9870638" y="5051941"/>
            <a:ext cx="3767257" cy="1050846"/>
          </a:xfrm>
          <a:prstGeom prst="rect">
            <a:avLst/>
          </a:prstGeom>
          <a:noFill/>
          <a:ln/>
        </p:spPr>
        <p:txBody>
          <a:bodyPr wrap="square" lIns="0" tIns="0" rIns="0" bIns="0" rtlCol="0" anchor="t"/>
          <a:lstStyle/>
          <a:p>
            <a:pPr algn="l" indent="0" marL="0">
              <a:lnSpc>
                <a:spcPts val="2750"/>
              </a:lnSpc>
              <a:buNone/>
            </a:pPr>
            <a:r>
              <a:rPr lang="en-US" sz="1700" dirty="0">
                <a:solidFill>
                  <a:srgbClr val="EBECEF"/>
                </a:solidFill>
                <a:latin typeface="Epilogue" pitchFamily="34" charset="0"/>
                <a:ea typeface="Epilogue" pitchFamily="34" charset="-122"/>
                <a:cs typeface="Epilogue" pitchFamily="34" charset="-120"/>
              </a:rPr>
              <a:t>Words with similar meanings across languages that serve as control examples (Label: 0)</a:t>
            </a:r>
            <a:endParaRPr lang="en-US" sz="1700" dirty="0"/>
          </a:p>
        </p:txBody>
      </p:sp>
      <p:sp>
        <p:nvSpPr>
          <p:cNvPr id="13" name="Text 10"/>
          <p:cNvSpPr/>
          <p:nvPr/>
        </p:nvSpPr>
        <p:spPr>
          <a:xfrm>
            <a:off x="766167" y="6925747"/>
            <a:ext cx="13098066" cy="700564"/>
          </a:xfrm>
          <a:prstGeom prst="rect">
            <a:avLst/>
          </a:prstGeom>
          <a:noFill/>
          <a:ln/>
        </p:spPr>
        <p:txBody>
          <a:bodyPr wrap="square" lIns="0" tIns="0" rIns="0" bIns="0" rtlCol="0" anchor="t"/>
          <a:lstStyle/>
          <a:p>
            <a:pPr algn="l" indent="0" marL="0">
              <a:lnSpc>
                <a:spcPts val="2750"/>
              </a:lnSpc>
              <a:buNone/>
            </a:pPr>
            <a:r>
              <a:rPr lang="en-US" sz="1700" dirty="0">
                <a:solidFill>
                  <a:srgbClr val="EBECEF"/>
                </a:solidFill>
                <a:latin typeface="Epilogue" pitchFamily="34" charset="0"/>
                <a:ea typeface="Epilogue" pitchFamily="34" charset="-122"/>
                <a:cs typeface="Epilogue" pitchFamily="34" charset="-120"/>
              </a:rPr>
              <a:t>The dataset is preprocessed to merge these categories into two classes for binary classification. This structure allows our model to learn the subtle differences between genuine loan words and false cognates.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81420"/>
            <a:ext cx="6838355"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BERT Model Fine-Tuning</a:t>
            </a:r>
            <a:endParaRPr lang="en-US" sz="4450" dirty="0"/>
          </a:p>
        </p:txBody>
      </p:sp>
      <p:sp>
        <p:nvSpPr>
          <p:cNvPr id="4" name="Shape 1"/>
          <p:cNvSpPr/>
          <p:nvPr/>
        </p:nvSpPr>
        <p:spPr>
          <a:xfrm>
            <a:off x="6280190" y="1930360"/>
            <a:ext cx="170021" cy="1579126"/>
          </a:xfrm>
          <a:prstGeom prst="roundRect">
            <a:avLst>
              <a:gd name="adj" fmla="val 56033"/>
            </a:avLst>
          </a:prstGeom>
          <a:solidFill>
            <a:srgbClr val="283157"/>
          </a:solidFill>
          <a:ln w="7620">
            <a:solidFill>
              <a:srgbClr val="414A70"/>
            </a:solidFill>
            <a:prstDash val="solid"/>
          </a:ln>
        </p:spPr>
      </p:sp>
      <p:sp>
        <p:nvSpPr>
          <p:cNvPr id="5" name="Text 2"/>
          <p:cNvSpPr/>
          <p:nvPr/>
        </p:nvSpPr>
        <p:spPr>
          <a:xfrm>
            <a:off x="6790373" y="19303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Model Selection</a:t>
            </a:r>
            <a:endParaRPr lang="en-US" sz="2200" dirty="0"/>
          </a:p>
        </p:txBody>
      </p:sp>
      <p:sp>
        <p:nvSpPr>
          <p:cNvPr id="6" name="Text 3"/>
          <p:cNvSpPr/>
          <p:nvPr/>
        </p:nvSpPr>
        <p:spPr>
          <a:xfrm>
            <a:off x="6790373" y="2420779"/>
            <a:ext cx="7046238" cy="1088708"/>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We used bert-base-multilingual-cased as our foundation model due to its strong performance across multiple languages and ability to capture contextual relationships</a:t>
            </a:r>
            <a:endParaRPr lang="en-US" sz="1750" dirty="0"/>
          </a:p>
        </p:txBody>
      </p:sp>
      <p:sp>
        <p:nvSpPr>
          <p:cNvPr id="7" name="Shape 4"/>
          <p:cNvSpPr/>
          <p:nvPr/>
        </p:nvSpPr>
        <p:spPr>
          <a:xfrm>
            <a:off x="6620351" y="3736300"/>
            <a:ext cx="170021" cy="1579126"/>
          </a:xfrm>
          <a:prstGeom prst="roundRect">
            <a:avLst>
              <a:gd name="adj" fmla="val 56033"/>
            </a:avLst>
          </a:prstGeom>
          <a:solidFill>
            <a:srgbClr val="283157"/>
          </a:solidFill>
          <a:ln w="7620">
            <a:solidFill>
              <a:srgbClr val="414A70"/>
            </a:solidFill>
            <a:prstDash val="solid"/>
          </a:ln>
        </p:spPr>
      </p:sp>
      <p:sp>
        <p:nvSpPr>
          <p:cNvPr id="8" name="Text 5"/>
          <p:cNvSpPr/>
          <p:nvPr/>
        </p:nvSpPr>
        <p:spPr>
          <a:xfrm>
            <a:off x="7130534" y="3736300"/>
            <a:ext cx="2888575"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Tokenization Process</a:t>
            </a:r>
            <a:endParaRPr lang="en-US" sz="2200" dirty="0"/>
          </a:p>
        </p:txBody>
      </p:sp>
      <p:sp>
        <p:nvSpPr>
          <p:cNvPr id="9" name="Text 6"/>
          <p:cNvSpPr/>
          <p:nvPr/>
        </p:nvSpPr>
        <p:spPr>
          <a:xfrm>
            <a:off x="7130534" y="4226719"/>
            <a:ext cx="6706076" cy="1088708"/>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Performed tokenization on the loan_word_epitran feature to standardize pronunciation representations across languages</a:t>
            </a:r>
            <a:endParaRPr lang="en-US" sz="1750" dirty="0"/>
          </a:p>
        </p:txBody>
      </p:sp>
      <p:sp>
        <p:nvSpPr>
          <p:cNvPr id="10" name="Shape 7"/>
          <p:cNvSpPr/>
          <p:nvPr/>
        </p:nvSpPr>
        <p:spPr>
          <a:xfrm>
            <a:off x="6960632" y="5542240"/>
            <a:ext cx="170021" cy="1579126"/>
          </a:xfrm>
          <a:prstGeom prst="roundRect">
            <a:avLst>
              <a:gd name="adj" fmla="val 56033"/>
            </a:avLst>
          </a:prstGeom>
          <a:solidFill>
            <a:srgbClr val="283157"/>
          </a:solidFill>
          <a:ln w="7620">
            <a:solidFill>
              <a:srgbClr val="414A70"/>
            </a:solidFill>
            <a:prstDash val="solid"/>
          </a:ln>
        </p:spPr>
      </p:sp>
      <p:sp>
        <p:nvSpPr>
          <p:cNvPr id="11" name="Text 8"/>
          <p:cNvSpPr/>
          <p:nvPr/>
        </p:nvSpPr>
        <p:spPr>
          <a:xfrm>
            <a:off x="7470815" y="5542240"/>
            <a:ext cx="3423880" cy="354330"/>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Training Implementation</a:t>
            </a:r>
            <a:endParaRPr lang="en-US" sz="2200" dirty="0"/>
          </a:p>
        </p:txBody>
      </p:sp>
      <p:sp>
        <p:nvSpPr>
          <p:cNvPr id="12" name="Text 9"/>
          <p:cNvSpPr/>
          <p:nvPr/>
        </p:nvSpPr>
        <p:spPr>
          <a:xfrm>
            <a:off x="7470815" y="6032659"/>
            <a:ext cx="6365796" cy="1088708"/>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Fine-tuned the model using labeled pairs in training_bert.ipynb, with results stored and evaluated in bert_result.ipynb</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84277"/>
            <a:ext cx="7351752" cy="708779"/>
          </a:xfrm>
          <a:prstGeom prst="rect">
            <a:avLst/>
          </a:prstGeom>
          <a:noFill/>
          <a:ln/>
        </p:spPr>
        <p:txBody>
          <a:bodyPr wrap="none" lIns="0" tIns="0" rIns="0" bIns="0" rtlCol="0" anchor="t"/>
          <a:lstStyle/>
          <a:p>
            <a:pPr algn="l" indent="0" marL="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Classification Performance</a:t>
            </a:r>
            <a:endParaRPr lang="en-US" sz="4450" dirty="0"/>
          </a:p>
        </p:txBody>
      </p:sp>
      <p:sp>
        <p:nvSpPr>
          <p:cNvPr id="4" name="Shape 1"/>
          <p:cNvSpPr/>
          <p:nvPr/>
        </p:nvSpPr>
        <p:spPr>
          <a:xfrm>
            <a:off x="6280190" y="1933218"/>
            <a:ext cx="7556421" cy="3342322"/>
          </a:xfrm>
          <a:prstGeom prst="roundRect">
            <a:avLst>
              <a:gd name="adj" fmla="val 2850"/>
            </a:avLst>
          </a:prstGeom>
          <a:noFill/>
          <a:ln w="7620">
            <a:solidFill>
              <a:srgbClr val="FFFFFF">
                <a:alpha val="24000"/>
              </a:srgbClr>
            </a:solidFill>
            <a:prstDash val="solid"/>
          </a:ln>
        </p:spPr>
      </p:sp>
      <p:sp>
        <p:nvSpPr>
          <p:cNvPr id="5" name="Shape 2"/>
          <p:cNvSpPr/>
          <p:nvPr/>
        </p:nvSpPr>
        <p:spPr>
          <a:xfrm>
            <a:off x="6287810" y="1940838"/>
            <a:ext cx="7540347" cy="650319"/>
          </a:xfrm>
          <a:prstGeom prst="rect">
            <a:avLst/>
          </a:prstGeom>
          <a:solidFill>
            <a:srgbClr val="FFFFFF">
              <a:alpha val="4000"/>
            </a:srgbClr>
          </a:solidFill>
          <a:ln/>
        </p:spPr>
      </p:sp>
      <p:sp>
        <p:nvSpPr>
          <p:cNvPr id="6" name="Text 3"/>
          <p:cNvSpPr/>
          <p:nvPr/>
        </p:nvSpPr>
        <p:spPr>
          <a:xfrm>
            <a:off x="6515457" y="2084546"/>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Language Pair</a:t>
            </a:r>
            <a:endParaRPr lang="en-US" sz="1750" dirty="0"/>
          </a:p>
        </p:txBody>
      </p:sp>
      <p:sp>
        <p:nvSpPr>
          <p:cNvPr id="7" name="Text 4"/>
          <p:cNvSpPr/>
          <p:nvPr/>
        </p:nvSpPr>
        <p:spPr>
          <a:xfrm>
            <a:off x="9032438" y="2084546"/>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Accuracy</a:t>
            </a:r>
            <a:endParaRPr lang="en-US" sz="1750" dirty="0"/>
          </a:p>
        </p:txBody>
      </p:sp>
      <p:sp>
        <p:nvSpPr>
          <p:cNvPr id="8" name="Text 5"/>
          <p:cNvSpPr/>
          <p:nvPr/>
        </p:nvSpPr>
        <p:spPr>
          <a:xfrm>
            <a:off x="11545610" y="2084546"/>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F1-score</a:t>
            </a:r>
            <a:endParaRPr lang="en-US" sz="1750" dirty="0"/>
          </a:p>
        </p:txBody>
      </p:sp>
      <p:sp>
        <p:nvSpPr>
          <p:cNvPr id="9" name="Shape 6"/>
          <p:cNvSpPr/>
          <p:nvPr/>
        </p:nvSpPr>
        <p:spPr>
          <a:xfrm>
            <a:off x="6287810" y="2591157"/>
            <a:ext cx="7540347" cy="1013222"/>
          </a:xfrm>
          <a:prstGeom prst="rect">
            <a:avLst/>
          </a:prstGeom>
          <a:solidFill>
            <a:srgbClr val="000000">
              <a:alpha val="4000"/>
            </a:srgbClr>
          </a:solidFill>
          <a:ln/>
        </p:spPr>
      </p:sp>
      <p:sp>
        <p:nvSpPr>
          <p:cNvPr id="10" name="Text 7"/>
          <p:cNvSpPr/>
          <p:nvPr/>
        </p:nvSpPr>
        <p:spPr>
          <a:xfrm>
            <a:off x="6515457" y="2734866"/>
            <a:ext cx="2055733" cy="725805"/>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Azerbaijani - Arabic</a:t>
            </a:r>
            <a:endParaRPr lang="en-US" sz="1750" dirty="0"/>
          </a:p>
        </p:txBody>
      </p:sp>
      <p:sp>
        <p:nvSpPr>
          <p:cNvPr id="11" name="Text 8"/>
          <p:cNvSpPr/>
          <p:nvPr/>
        </p:nvSpPr>
        <p:spPr>
          <a:xfrm>
            <a:off x="9032438" y="2734866"/>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97.32%</a:t>
            </a:r>
            <a:endParaRPr lang="en-US" sz="1750" dirty="0"/>
          </a:p>
        </p:txBody>
      </p:sp>
      <p:sp>
        <p:nvSpPr>
          <p:cNvPr id="12" name="Text 9"/>
          <p:cNvSpPr/>
          <p:nvPr/>
        </p:nvSpPr>
        <p:spPr>
          <a:xfrm>
            <a:off x="11545610" y="2734866"/>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0.9722</a:t>
            </a:r>
            <a:endParaRPr lang="en-US" sz="1750" dirty="0"/>
          </a:p>
        </p:txBody>
      </p:sp>
      <p:sp>
        <p:nvSpPr>
          <p:cNvPr id="13" name="Shape 10"/>
          <p:cNvSpPr/>
          <p:nvPr/>
        </p:nvSpPr>
        <p:spPr>
          <a:xfrm>
            <a:off x="6287810" y="3604379"/>
            <a:ext cx="7540347" cy="650319"/>
          </a:xfrm>
          <a:prstGeom prst="rect">
            <a:avLst/>
          </a:prstGeom>
          <a:solidFill>
            <a:srgbClr val="FFFFFF">
              <a:alpha val="4000"/>
            </a:srgbClr>
          </a:solidFill>
          <a:ln/>
        </p:spPr>
      </p:sp>
      <p:sp>
        <p:nvSpPr>
          <p:cNvPr id="14" name="Text 11"/>
          <p:cNvSpPr/>
          <p:nvPr/>
        </p:nvSpPr>
        <p:spPr>
          <a:xfrm>
            <a:off x="6515457" y="3748088"/>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English - German</a:t>
            </a:r>
            <a:endParaRPr lang="en-US" sz="1750" dirty="0"/>
          </a:p>
        </p:txBody>
      </p:sp>
      <p:sp>
        <p:nvSpPr>
          <p:cNvPr id="15" name="Text 12"/>
          <p:cNvSpPr/>
          <p:nvPr/>
        </p:nvSpPr>
        <p:spPr>
          <a:xfrm>
            <a:off x="9032438" y="3748088"/>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91.16%</a:t>
            </a:r>
            <a:endParaRPr lang="en-US" sz="1750" dirty="0"/>
          </a:p>
        </p:txBody>
      </p:sp>
      <p:sp>
        <p:nvSpPr>
          <p:cNvPr id="16" name="Text 13"/>
          <p:cNvSpPr/>
          <p:nvPr/>
        </p:nvSpPr>
        <p:spPr>
          <a:xfrm>
            <a:off x="11545610" y="3748088"/>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0.9116</a:t>
            </a:r>
            <a:endParaRPr lang="en-US" sz="1750" dirty="0"/>
          </a:p>
        </p:txBody>
      </p:sp>
      <p:sp>
        <p:nvSpPr>
          <p:cNvPr id="17" name="Shape 14"/>
          <p:cNvSpPr/>
          <p:nvPr/>
        </p:nvSpPr>
        <p:spPr>
          <a:xfrm>
            <a:off x="6287810" y="4254698"/>
            <a:ext cx="7540347" cy="1013222"/>
          </a:xfrm>
          <a:prstGeom prst="rect">
            <a:avLst/>
          </a:prstGeom>
          <a:solidFill>
            <a:srgbClr val="000000">
              <a:alpha val="4000"/>
            </a:srgbClr>
          </a:solidFill>
          <a:ln/>
        </p:spPr>
      </p:sp>
      <p:sp>
        <p:nvSpPr>
          <p:cNvPr id="18" name="Text 15"/>
          <p:cNvSpPr/>
          <p:nvPr/>
        </p:nvSpPr>
        <p:spPr>
          <a:xfrm>
            <a:off x="6515457" y="4398407"/>
            <a:ext cx="2055733" cy="725805"/>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Romanian - Hungarian</a:t>
            </a:r>
            <a:endParaRPr lang="en-US" sz="1750" dirty="0"/>
          </a:p>
        </p:txBody>
      </p:sp>
      <p:sp>
        <p:nvSpPr>
          <p:cNvPr id="19" name="Text 16"/>
          <p:cNvSpPr/>
          <p:nvPr/>
        </p:nvSpPr>
        <p:spPr>
          <a:xfrm>
            <a:off x="9032438" y="4398407"/>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94.86%</a:t>
            </a:r>
            <a:endParaRPr lang="en-US" sz="1750" dirty="0"/>
          </a:p>
        </p:txBody>
      </p:sp>
      <p:sp>
        <p:nvSpPr>
          <p:cNvPr id="20" name="Text 17"/>
          <p:cNvSpPr/>
          <p:nvPr/>
        </p:nvSpPr>
        <p:spPr>
          <a:xfrm>
            <a:off x="11545610" y="4398407"/>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0.9441</a:t>
            </a:r>
            <a:endParaRPr lang="en-US" sz="1750" dirty="0"/>
          </a:p>
        </p:txBody>
      </p:sp>
      <p:sp>
        <p:nvSpPr>
          <p:cNvPr id="21" name="Text 18"/>
          <p:cNvSpPr/>
          <p:nvPr/>
        </p:nvSpPr>
        <p:spPr>
          <a:xfrm>
            <a:off x="6280190" y="5530691"/>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EBECEF"/>
                </a:solidFill>
                <a:latin typeface="Epilogue" pitchFamily="34" charset="0"/>
                <a:ea typeface="Epilogue" pitchFamily="34" charset="-122"/>
                <a:cs typeface="Epilogue" pitchFamily="34" charset="-120"/>
              </a:rPr>
              <a:t>Our classifier (training_classifier.ipynb) predicts each word's probability of being a false loan word within a sentence. For example, given the sentence "The government governed a new abordage policy," our model correctly identifies "abordage" as the false loan word.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45437"/>
          </a:xfrm>
          <a:prstGeom prst="rect">
            <a:avLst/>
          </a:prstGeom>
        </p:spPr>
      </p:pic>
      <p:sp>
        <p:nvSpPr>
          <p:cNvPr id="3" name="Text 0"/>
          <p:cNvSpPr/>
          <p:nvPr/>
        </p:nvSpPr>
        <p:spPr>
          <a:xfrm>
            <a:off x="712708" y="3105745"/>
            <a:ext cx="7099221" cy="636389"/>
          </a:xfrm>
          <a:prstGeom prst="rect">
            <a:avLst/>
          </a:prstGeom>
          <a:noFill/>
          <a:ln/>
        </p:spPr>
        <p:txBody>
          <a:bodyPr wrap="none" lIns="0" tIns="0" rIns="0" bIns="0" rtlCol="0" anchor="t"/>
          <a:lstStyle/>
          <a:p>
            <a:pPr algn="l" indent="0" marL="0">
              <a:lnSpc>
                <a:spcPts val="5000"/>
              </a:lnSpc>
              <a:buNone/>
            </a:pPr>
            <a:r>
              <a:rPr lang="en-US" sz="4000" dirty="0">
                <a:solidFill>
                  <a:srgbClr val="FFFFFF"/>
                </a:solidFill>
                <a:latin typeface="Fraunces Medium" pitchFamily="34" charset="0"/>
                <a:ea typeface="Fraunces Medium" pitchFamily="34" charset="-122"/>
                <a:cs typeface="Fraunces Medium" pitchFamily="34" charset="-120"/>
              </a:rPr>
              <a:t>Translation-Based Validation</a:t>
            </a:r>
            <a:endParaRPr lang="en-US" sz="4000" dirty="0"/>
          </a:p>
        </p:txBody>
      </p:sp>
      <p:pic>
        <p:nvPicPr>
          <p:cNvPr id="4" name="Image 1" descr="preencoded.png">    </p:cNvPr>
          <p:cNvPicPr>
            <a:picLocks noChangeAspect="1"/>
          </p:cNvPicPr>
          <p:nvPr/>
        </p:nvPicPr>
        <p:blipFill>
          <a:blip r:embed="rId2"/>
          <a:stretch>
            <a:fillRect/>
          </a:stretch>
        </p:blipFill>
        <p:spPr>
          <a:xfrm>
            <a:off x="712708" y="4047530"/>
            <a:ext cx="3301246" cy="814507"/>
          </a:xfrm>
          <a:prstGeom prst="rect">
            <a:avLst/>
          </a:prstGeom>
        </p:spPr>
      </p:pic>
      <p:sp>
        <p:nvSpPr>
          <p:cNvPr id="5" name="Text 1"/>
          <p:cNvSpPr/>
          <p:nvPr/>
        </p:nvSpPr>
        <p:spPr>
          <a:xfrm>
            <a:off x="916305" y="5167432"/>
            <a:ext cx="2545437" cy="318135"/>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Generate Source</a:t>
            </a:r>
            <a:endParaRPr lang="en-US" sz="2000" dirty="0"/>
          </a:p>
        </p:txBody>
      </p:sp>
      <p:sp>
        <p:nvSpPr>
          <p:cNvPr id="6" name="Text 2"/>
          <p:cNvSpPr/>
          <p:nvPr/>
        </p:nvSpPr>
        <p:spPr>
          <a:xfrm>
            <a:off x="916305" y="5607725"/>
            <a:ext cx="2894052" cy="977265"/>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Create a German sentence using the potential loan word</a:t>
            </a:r>
            <a:endParaRPr lang="en-US" sz="1600" dirty="0"/>
          </a:p>
        </p:txBody>
      </p:sp>
      <p:pic>
        <p:nvPicPr>
          <p:cNvPr id="7" name="Image 2" descr="preencoded.png">    </p:cNvPr>
          <p:cNvPicPr>
            <a:picLocks noChangeAspect="1"/>
          </p:cNvPicPr>
          <p:nvPr/>
        </p:nvPicPr>
        <p:blipFill>
          <a:blip r:embed="rId3"/>
          <a:stretch>
            <a:fillRect/>
          </a:stretch>
        </p:blipFill>
        <p:spPr>
          <a:xfrm>
            <a:off x="4013954" y="4047530"/>
            <a:ext cx="3301246" cy="814507"/>
          </a:xfrm>
          <a:prstGeom prst="rect">
            <a:avLst/>
          </a:prstGeom>
        </p:spPr>
      </p:pic>
      <p:sp>
        <p:nvSpPr>
          <p:cNvPr id="8" name="Text 3"/>
          <p:cNvSpPr/>
          <p:nvPr/>
        </p:nvSpPr>
        <p:spPr>
          <a:xfrm>
            <a:off x="4217551" y="5167432"/>
            <a:ext cx="2545437" cy="318135"/>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Translate Back</a:t>
            </a:r>
            <a:endParaRPr lang="en-US" sz="2000" dirty="0"/>
          </a:p>
        </p:txBody>
      </p:sp>
      <p:sp>
        <p:nvSpPr>
          <p:cNvPr id="9" name="Text 4"/>
          <p:cNvSpPr/>
          <p:nvPr/>
        </p:nvSpPr>
        <p:spPr>
          <a:xfrm>
            <a:off x="4217551" y="5607725"/>
            <a:ext cx="2894052" cy="651510"/>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Convert the sentence back to English</a:t>
            </a:r>
            <a:endParaRPr lang="en-US" sz="1600" dirty="0"/>
          </a:p>
        </p:txBody>
      </p:sp>
      <p:pic>
        <p:nvPicPr>
          <p:cNvPr id="10" name="Image 3" descr="preencoded.png">    </p:cNvPr>
          <p:cNvPicPr>
            <a:picLocks noChangeAspect="1"/>
          </p:cNvPicPr>
          <p:nvPr/>
        </p:nvPicPr>
        <p:blipFill>
          <a:blip r:embed="rId4"/>
          <a:stretch>
            <a:fillRect/>
          </a:stretch>
        </p:blipFill>
        <p:spPr>
          <a:xfrm>
            <a:off x="7315200" y="4047530"/>
            <a:ext cx="3301246" cy="814507"/>
          </a:xfrm>
          <a:prstGeom prst="rect">
            <a:avLst/>
          </a:prstGeom>
        </p:spPr>
      </p:pic>
      <p:sp>
        <p:nvSpPr>
          <p:cNvPr id="11" name="Text 5"/>
          <p:cNvSpPr/>
          <p:nvPr/>
        </p:nvSpPr>
        <p:spPr>
          <a:xfrm>
            <a:off x="7518797" y="5167432"/>
            <a:ext cx="2545437" cy="318135"/>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Compare Results</a:t>
            </a:r>
            <a:endParaRPr lang="en-US" sz="2000" dirty="0"/>
          </a:p>
        </p:txBody>
      </p:sp>
      <p:sp>
        <p:nvSpPr>
          <p:cNvPr id="12" name="Text 6"/>
          <p:cNvSpPr/>
          <p:nvPr/>
        </p:nvSpPr>
        <p:spPr>
          <a:xfrm>
            <a:off x="7518797" y="5607725"/>
            <a:ext cx="2894052" cy="977265"/>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Use BLEU and METEOR scores to evaluate translation quality</a:t>
            </a:r>
            <a:endParaRPr lang="en-US" sz="1600" dirty="0"/>
          </a:p>
        </p:txBody>
      </p:sp>
      <p:pic>
        <p:nvPicPr>
          <p:cNvPr id="13" name="Image 4" descr="preencoded.png">    </p:cNvPr>
          <p:cNvPicPr>
            <a:picLocks noChangeAspect="1"/>
          </p:cNvPicPr>
          <p:nvPr/>
        </p:nvPicPr>
        <p:blipFill>
          <a:blip r:embed="rId5"/>
          <a:stretch>
            <a:fillRect/>
          </a:stretch>
        </p:blipFill>
        <p:spPr>
          <a:xfrm>
            <a:off x="10616446" y="4047530"/>
            <a:ext cx="3301246" cy="814507"/>
          </a:xfrm>
          <a:prstGeom prst="rect">
            <a:avLst/>
          </a:prstGeom>
        </p:spPr>
      </p:pic>
      <p:sp>
        <p:nvSpPr>
          <p:cNvPr id="14" name="Text 7"/>
          <p:cNvSpPr/>
          <p:nvPr/>
        </p:nvSpPr>
        <p:spPr>
          <a:xfrm>
            <a:off x="10820043" y="5167432"/>
            <a:ext cx="2545437" cy="318135"/>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Analyze Drift</a:t>
            </a:r>
            <a:endParaRPr lang="en-US" sz="2000" dirty="0"/>
          </a:p>
        </p:txBody>
      </p:sp>
      <p:sp>
        <p:nvSpPr>
          <p:cNvPr id="15" name="Text 8"/>
          <p:cNvSpPr/>
          <p:nvPr/>
        </p:nvSpPr>
        <p:spPr>
          <a:xfrm>
            <a:off x="10820043" y="5607725"/>
            <a:ext cx="2894052" cy="977265"/>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Identify semantic changes that indicate false loan words</a:t>
            </a:r>
            <a:endParaRPr lang="en-US" sz="1600" dirty="0"/>
          </a:p>
        </p:txBody>
      </p:sp>
      <p:sp>
        <p:nvSpPr>
          <p:cNvPr id="16" name="Text 9"/>
          <p:cNvSpPr/>
          <p:nvPr/>
        </p:nvSpPr>
        <p:spPr>
          <a:xfrm>
            <a:off x="712708" y="7017663"/>
            <a:ext cx="13204984" cy="651510"/>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This round-trip translation approach helps us identify words that lose their intended meaning when translated between languages, a key indicator of false loan words. The process is implemented in translation.ipynb.</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5098" y="616863"/>
            <a:ext cx="5774412" cy="700921"/>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Fraunces Medium" pitchFamily="34" charset="0"/>
                <a:ea typeface="Fraunces Medium" pitchFamily="34" charset="-122"/>
                <a:cs typeface="Fraunces Medium" pitchFamily="34" charset="-120"/>
              </a:rPr>
              <a:t>LLM-Based Detection</a:t>
            </a:r>
            <a:endParaRPr lang="en-US" sz="4400" dirty="0"/>
          </a:p>
        </p:txBody>
      </p:sp>
      <p:sp>
        <p:nvSpPr>
          <p:cNvPr id="3" name="Text 1"/>
          <p:cNvSpPr/>
          <p:nvPr/>
        </p:nvSpPr>
        <p:spPr>
          <a:xfrm>
            <a:off x="1889046" y="2223730"/>
            <a:ext cx="2804160" cy="350401"/>
          </a:xfrm>
          <a:prstGeom prst="rect">
            <a:avLst/>
          </a:prstGeom>
          <a:noFill/>
          <a:ln/>
        </p:spPr>
        <p:txBody>
          <a:bodyPr wrap="none" lIns="0" tIns="0" rIns="0" bIns="0" rtlCol="0" anchor="t"/>
          <a:lstStyle/>
          <a:p>
            <a:pPr algn="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Input Sentence</a:t>
            </a:r>
            <a:endParaRPr lang="en-US" sz="2200" dirty="0"/>
          </a:p>
        </p:txBody>
      </p:sp>
      <p:sp>
        <p:nvSpPr>
          <p:cNvPr id="4" name="Text 2"/>
          <p:cNvSpPr/>
          <p:nvPr/>
        </p:nvSpPr>
        <p:spPr>
          <a:xfrm>
            <a:off x="785098" y="2708672"/>
            <a:ext cx="3908107" cy="717709"/>
          </a:xfrm>
          <a:prstGeom prst="rect">
            <a:avLst/>
          </a:prstGeom>
          <a:noFill/>
          <a:ln/>
        </p:spPr>
        <p:txBody>
          <a:bodyPr wrap="square" lIns="0" tIns="0" rIns="0" bIns="0" rtlCol="0" anchor="t"/>
          <a:lstStyle/>
          <a:p>
            <a:pPr algn="r" indent="0" marL="0">
              <a:lnSpc>
                <a:spcPts val="2800"/>
              </a:lnSpc>
              <a:buNone/>
            </a:pPr>
            <a:r>
              <a:rPr lang="en-US" sz="1750" dirty="0">
                <a:solidFill>
                  <a:srgbClr val="EBECEF"/>
                </a:solidFill>
                <a:latin typeface="Epilogue" pitchFamily="34" charset="0"/>
                <a:ea typeface="Epilogue" pitchFamily="34" charset="-122"/>
                <a:cs typeface="Epilogue" pitchFamily="34" charset="-120"/>
              </a:rPr>
              <a:t>Process text containing potential false loan words</a:t>
            </a:r>
            <a:endParaRPr lang="en-US" sz="1750" dirty="0"/>
          </a:p>
        </p:txBody>
      </p:sp>
      <p:pic>
        <p:nvPicPr>
          <p:cNvPr id="5" name="Image 0" descr="preencoded.png">    </p:cNvPr>
          <p:cNvPicPr>
            <a:picLocks noChangeAspect="1"/>
          </p:cNvPicPr>
          <p:nvPr/>
        </p:nvPicPr>
        <p:blipFill>
          <a:blip r:embed="rId1"/>
          <a:stretch>
            <a:fillRect/>
          </a:stretch>
        </p:blipFill>
        <p:spPr>
          <a:xfrm>
            <a:off x="5029676" y="1766411"/>
            <a:ext cx="4571048" cy="4571048"/>
          </a:xfrm>
          <a:prstGeom prst="rect">
            <a:avLst/>
          </a:prstGeom>
        </p:spPr>
      </p:pic>
      <p:pic>
        <p:nvPicPr>
          <p:cNvPr id="6" name="Image 1" descr="preencoded.png">    </p:cNvPr>
          <p:cNvPicPr>
            <a:picLocks noChangeAspect="1"/>
          </p:cNvPicPr>
          <p:nvPr/>
        </p:nvPicPr>
        <p:blipFill>
          <a:blip r:embed="rId2"/>
          <a:stretch>
            <a:fillRect/>
          </a:stretch>
        </p:blipFill>
        <p:spPr>
          <a:xfrm>
            <a:off x="6227326" y="2533174"/>
            <a:ext cx="335637" cy="419576"/>
          </a:xfrm>
          <a:prstGeom prst="rect">
            <a:avLst/>
          </a:prstGeom>
        </p:spPr>
      </p:pic>
      <p:sp>
        <p:nvSpPr>
          <p:cNvPr id="7" name="Text 3"/>
          <p:cNvSpPr/>
          <p:nvPr/>
        </p:nvSpPr>
        <p:spPr>
          <a:xfrm>
            <a:off x="9937194" y="2223730"/>
            <a:ext cx="2804160" cy="350401"/>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Expert Prompt</a:t>
            </a:r>
            <a:endParaRPr lang="en-US" sz="2200" dirty="0"/>
          </a:p>
        </p:txBody>
      </p:sp>
      <p:sp>
        <p:nvSpPr>
          <p:cNvPr id="8" name="Text 4"/>
          <p:cNvSpPr/>
          <p:nvPr/>
        </p:nvSpPr>
        <p:spPr>
          <a:xfrm>
            <a:off x="9937194" y="2708672"/>
            <a:ext cx="3908107" cy="717709"/>
          </a:xfrm>
          <a:prstGeom prst="rect">
            <a:avLst/>
          </a:prstGeom>
          <a:noFill/>
          <a:ln/>
        </p:spPr>
        <p:txBody>
          <a:bodyPr wrap="square" lIns="0" tIns="0" rIns="0" bIns="0" rtlCol="0" anchor="t"/>
          <a:lstStyle/>
          <a:p>
            <a:pPr algn="l" indent="0" marL="0">
              <a:lnSpc>
                <a:spcPts val="2800"/>
              </a:lnSpc>
              <a:buNone/>
            </a:pPr>
            <a:r>
              <a:rPr lang="en-US" sz="1750" dirty="0">
                <a:solidFill>
                  <a:srgbClr val="EBECEF"/>
                </a:solidFill>
                <a:latin typeface="Epilogue" pitchFamily="34" charset="0"/>
                <a:ea typeface="Epilogue" pitchFamily="34" charset="-122"/>
                <a:cs typeface="Epilogue" pitchFamily="34" charset="-120"/>
              </a:rPr>
              <a:t>Query LLaMA 3.2 with linguistic expertise framing</a:t>
            </a:r>
            <a:endParaRPr lang="en-US" sz="1750" dirty="0"/>
          </a:p>
        </p:txBody>
      </p:sp>
      <p:pic>
        <p:nvPicPr>
          <p:cNvPr id="9" name="Image 2" descr="preencoded.png">    </p:cNvPr>
          <p:cNvPicPr>
            <a:picLocks noChangeAspect="1"/>
          </p:cNvPicPr>
          <p:nvPr/>
        </p:nvPicPr>
        <p:blipFill>
          <a:blip r:embed="rId3"/>
          <a:stretch>
            <a:fillRect/>
          </a:stretch>
        </p:blipFill>
        <p:spPr>
          <a:xfrm>
            <a:off x="5029676" y="1766411"/>
            <a:ext cx="4571048" cy="4571048"/>
          </a:xfrm>
          <a:prstGeom prst="rect">
            <a:avLst/>
          </a:prstGeom>
        </p:spPr>
      </p:pic>
      <p:pic>
        <p:nvPicPr>
          <p:cNvPr id="10" name="Image 3" descr="preencoded.png">    </p:cNvPr>
          <p:cNvPicPr>
            <a:picLocks noChangeAspect="1"/>
          </p:cNvPicPr>
          <p:nvPr/>
        </p:nvPicPr>
        <p:blipFill>
          <a:blip r:embed="rId4"/>
          <a:stretch>
            <a:fillRect/>
          </a:stretch>
        </p:blipFill>
        <p:spPr>
          <a:xfrm>
            <a:off x="8456176" y="2922151"/>
            <a:ext cx="335637" cy="419576"/>
          </a:xfrm>
          <a:prstGeom prst="rect">
            <a:avLst/>
          </a:prstGeom>
        </p:spPr>
      </p:pic>
      <p:sp>
        <p:nvSpPr>
          <p:cNvPr id="11" name="Text 5"/>
          <p:cNvSpPr/>
          <p:nvPr/>
        </p:nvSpPr>
        <p:spPr>
          <a:xfrm>
            <a:off x="9937194" y="4677489"/>
            <a:ext cx="2804160" cy="350401"/>
          </a:xfrm>
          <a:prstGeom prst="rect">
            <a:avLst/>
          </a:prstGeom>
          <a:noFill/>
          <a:ln/>
        </p:spPr>
        <p:txBody>
          <a:bodyPr wrap="none" lIns="0" tIns="0" rIns="0" bIns="0" rtlCol="0" anchor="t"/>
          <a:lstStyle/>
          <a:p>
            <a:pPr algn="l"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Analysis</a:t>
            </a:r>
            <a:endParaRPr lang="en-US" sz="2200" dirty="0"/>
          </a:p>
        </p:txBody>
      </p:sp>
      <p:sp>
        <p:nvSpPr>
          <p:cNvPr id="12" name="Text 6"/>
          <p:cNvSpPr/>
          <p:nvPr/>
        </p:nvSpPr>
        <p:spPr>
          <a:xfrm>
            <a:off x="9937194" y="5162431"/>
            <a:ext cx="3908107" cy="717709"/>
          </a:xfrm>
          <a:prstGeom prst="rect">
            <a:avLst/>
          </a:prstGeom>
          <a:noFill/>
          <a:ln/>
        </p:spPr>
        <p:txBody>
          <a:bodyPr wrap="square" lIns="0" tIns="0" rIns="0" bIns="0" rtlCol="0" anchor="t"/>
          <a:lstStyle/>
          <a:p>
            <a:pPr algn="l" indent="0" marL="0">
              <a:lnSpc>
                <a:spcPts val="2800"/>
              </a:lnSpc>
              <a:buNone/>
            </a:pPr>
            <a:r>
              <a:rPr lang="en-US" sz="1750" dirty="0">
                <a:solidFill>
                  <a:srgbClr val="EBECEF"/>
                </a:solidFill>
                <a:latin typeface="Epilogue" pitchFamily="34" charset="0"/>
                <a:ea typeface="Epilogue" pitchFamily="34" charset="-122"/>
                <a:cs typeface="Epilogue" pitchFamily="34" charset="-120"/>
              </a:rPr>
              <a:t>Model identifies suspicious terms based on context</a:t>
            </a:r>
            <a:endParaRPr lang="en-US" sz="1750" dirty="0"/>
          </a:p>
        </p:txBody>
      </p:sp>
      <p:pic>
        <p:nvPicPr>
          <p:cNvPr id="13" name="Image 4" descr="preencoded.png">    </p:cNvPr>
          <p:cNvPicPr>
            <a:picLocks noChangeAspect="1"/>
          </p:cNvPicPr>
          <p:nvPr/>
        </p:nvPicPr>
        <p:blipFill>
          <a:blip r:embed="rId5"/>
          <a:stretch>
            <a:fillRect/>
          </a:stretch>
        </p:blipFill>
        <p:spPr>
          <a:xfrm>
            <a:off x="5029676" y="1766411"/>
            <a:ext cx="4571048" cy="4571048"/>
          </a:xfrm>
          <a:prstGeom prst="rect">
            <a:avLst/>
          </a:prstGeom>
        </p:spPr>
      </p:pic>
      <p:pic>
        <p:nvPicPr>
          <p:cNvPr id="14" name="Image 5" descr="preencoded.png">    </p:cNvPr>
          <p:cNvPicPr>
            <a:picLocks noChangeAspect="1"/>
          </p:cNvPicPr>
          <p:nvPr/>
        </p:nvPicPr>
        <p:blipFill>
          <a:blip r:embed="rId6"/>
          <a:stretch>
            <a:fillRect/>
          </a:stretch>
        </p:blipFill>
        <p:spPr>
          <a:xfrm>
            <a:off x="8067199" y="5151001"/>
            <a:ext cx="335637" cy="419576"/>
          </a:xfrm>
          <a:prstGeom prst="rect">
            <a:avLst/>
          </a:prstGeom>
        </p:spPr>
      </p:pic>
      <p:sp>
        <p:nvSpPr>
          <p:cNvPr id="15" name="Text 7"/>
          <p:cNvSpPr/>
          <p:nvPr/>
        </p:nvSpPr>
        <p:spPr>
          <a:xfrm>
            <a:off x="1889046" y="4677489"/>
            <a:ext cx="2804160" cy="350401"/>
          </a:xfrm>
          <a:prstGeom prst="rect">
            <a:avLst/>
          </a:prstGeom>
          <a:noFill/>
          <a:ln/>
        </p:spPr>
        <p:txBody>
          <a:bodyPr wrap="none" lIns="0" tIns="0" rIns="0" bIns="0" rtlCol="0" anchor="t"/>
          <a:lstStyle/>
          <a:p>
            <a:pPr algn="r" indent="0" marL="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Single Word Output</a:t>
            </a:r>
            <a:endParaRPr lang="en-US" sz="2200" dirty="0"/>
          </a:p>
        </p:txBody>
      </p:sp>
      <p:sp>
        <p:nvSpPr>
          <p:cNvPr id="16" name="Text 8"/>
          <p:cNvSpPr/>
          <p:nvPr/>
        </p:nvSpPr>
        <p:spPr>
          <a:xfrm>
            <a:off x="785098" y="5162431"/>
            <a:ext cx="3908107" cy="717709"/>
          </a:xfrm>
          <a:prstGeom prst="rect">
            <a:avLst/>
          </a:prstGeom>
          <a:noFill/>
          <a:ln/>
        </p:spPr>
        <p:txBody>
          <a:bodyPr wrap="square" lIns="0" tIns="0" rIns="0" bIns="0" rtlCol="0" anchor="t"/>
          <a:lstStyle/>
          <a:p>
            <a:pPr algn="r" indent="0" marL="0">
              <a:lnSpc>
                <a:spcPts val="2800"/>
              </a:lnSpc>
              <a:buNone/>
            </a:pPr>
            <a:r>
              <a:rPr lang="en-US" sz="1750" dirty="0">
                <a:solidFill>
                  <a:srgbClr val="EBECEF"/>
                </a:solidFill>
                <a:latin typeface="Epilogue" pitchFamily="34" charset="0"/>
                <a:ea typeface="Epilogue" pitchFamily="34" charset="-122"/>
                <a:cs typeface="Epilogue" pitchFamily="34" charset="-120"/>
              </a:rPr>
              <a:t>Return only the detected false loan word</a:t>
            </a:r>
            <a:endParaRPr lang="en-US" sz="1750" dirty="0"/>
          </a:p>
        </p:txBody>
      </p:sp>
      <p:pic>
        <p:nvPicPr>
          <p:cNvPr id="17" name="Image 6" descr="preencoded.png">    </p:cNvPr>
          <p:cNvPicPr>
            <a:picLocks noChangeAspect="1"/>
          </p:cNvPicPr>
          <p:nvPr/>
        </p:nvPicPr>
        <p:blipFill>
          <a:blip r:embed="rId7"/>
          <a:stretch>
            <a:fillRect/>
          </a:stretch>
        </p:blipFill>
        <p:spPr>
          <a:xfrm>
            <a:off x="5029676" y="1766411"/>
            <a:ext cx="4571048" cy="4571048"/>
          </a:xfrm>
          <a:prstGeom prst="rect">
            <a:avLst/>
          </a:prstGeom>
        </p:spPr>
      </p:pic>
      <p:pic>
        <p:nvPicPr>
          <p:cNvPr id="18" name="Image 7" descr="preencoded.png">    </p:cNvPr>
          <p:cNvPicPr>
            <a:picLocks noChangeAspect="1"/>
          </p:cNvPicPr>
          <p:nvPr/>
        </p:nvPicPr>
        <p:blipFill>
          <a:blip r:embed="rId8"/>
          <a:stretch>
            <a:fillRect/>
          </a:stretch>
        </p:blipFill>
        <p:spPr>
          <a:xfrm>
            <a:off x="5838349" y="4762024"/>
            <a:ext cx="335637" cy="419576"/>
          </a:xfrm>
          <a:prstGeom prst="rect">
            <a:avLst/>
          </a:prstGeom>
        </p:spPr>
      </p:pic>
      <p:sp>
        <p:nvSpPr>
          <p:cNvPr id="19" name="Text 9"/>
          <p:cNvSpPr/>
          <p:nvPr/>
        </p:nvSpPr>
        <p:spPr>
          <a:xfrm>
            <a:off x="785098" y="6589752"/>
            <a:ext cx="13060204" cy="1076563"/>
          </a:xfrm>
          <a:prstGeom prst="rect">
            <a:avLst/>
          </a:prstGeom>
          <a:noFill/>
          <a:ln/>
        </p:spPr>
        <p:txBody>
          <a:bodyPr wrap="square" lIns="0" tIns="0" rIns="0" bIns="0" rtlCol="0" anchor="t"/>
          <a:lstStyle/>
          <a:p>
            <a:pPr algn="l" indent="0" marL="0">
              <a:lnSpc>
                <a:spcPts val="2800"/>
              </a:lnSpc>
              <a:buNone/>
            </a:pPr>
            <a:r>
              <a:rPr lang="en-US" sz="1750" dirty="0">
                <a:solidFill>
                  <a:srgbClr val="EBECEF"/>
                </a:solidFill>
                <a:latin typeface="Epilogue" pitchFamily="34" charset="0"/>
                <a:ea typeface="Epilogue" pitchFamily="34" charset="-122"/>
                <a:cs typeface="Epilogue" pitchFamily="34" charset="-120"/>
              </a:rPr>
              <a:t>Our approach uses Ollama with LLaMA 3.2 to predict false loan words from sentences. The model is prompted to act as a linguistic expert and identify words that seem borrowed but are wrongly used or misinterpreted, outputting only the false loan word if found.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4018" y="561023"/>
            <a:ext cx="7495223" cy="637580"/>
          </a:xfrm>
          <a:prstGeom prst="rect">
            <a:avLst/>
          </a:prstGeom>
          <a:noFill/>
          <a:ln/>
        </p:spPr>
        <p:txBody>
          <a:bodyPr wrap="none" lIns="0" tIns="0" rIns="0" bIns="0" rtlCol="0" anchor="t"/>
          <a:lstStyle/>
          <a:p>
            <a:pPr algn="l" indent="0" marL="0">
              <a:lnSpc>
                <a:spcPts val="5000"/>
              </a:lnSpc>
              <a:buNone/>
            </a:pPr>
            <a:r>
              <a:rPr lang="en-US" sz="4000" dirty="0">
                <a:solidFill>
                  <a:srgbClr val="FFFFFF"/>
                </a:solidFill>
                <a:latin typeface="Fraunces Medium" pitchFamily="34" charset="0"/>
                <a:ea typeface="Fraunces Medium" pitchFamily="34" charset="-122"/>
                <a:cs typeface="Fraunces Medium" pitchFamily="34" charset="-120"/>
              </a:rPr>
              <a:t>Detection Refinement Strategy</a:t>
            </a:r>
            <a:endParaRPr lang="en-US" sz="4000" dirty="0"/>
          </a:p>
        </p:txBody>
      </p:sp>
      <p:pic>
        <p:nvPicPr>
          <p:cNvPr id="3" name="Image 0" descr="preencoded.png">    </p:cNvPr>
          <p:cNvPicPr>
            <a:picLocks noChangeAspect="1"/>
          </p:cNvPicPr>
          <p:nvPr/>
        </p:nvPicPr>
        <p:blipFill>
          <a:blip r:embed="rId1"/>
          <a:stretch>
            <a:fillRect/>
          </a:stretch>
        </p:blipFill>
        <p:spPr>
          <a:xfrm>
            <a:off x="3197662" y="1606629"/>
            <a:ext cx="1633776" cy="1175504"/>
          </a:xfrm>
          <a:prstGeom prst="rect">
            <a:avLst/>
          </a:prstGeom>
        </p:spPr>
      </p:pic>
      <p:pic>
        <p:nvPicPr>
          <p:cNvPr id="4" name="Image 1" descr="preencoded.png">    </p:cNvPr>
          <p:cNvPicPr>
            <a:picLocks noChangeAspect="1"/>
          </p:cNvPicPr>
          <p:nvPr/>
        </p:nvPicPr>
        <p:blipFill>
          <a:blip r:embed="rId2"/>
          <a:stretch>
            <a:fillRect/>
          </a:stretch>
        </p:blipFill>
        <p:spPr>
          <a:xfrm>
            <a:off x="3871079" y="2160746"/>
            <a:ext cx="286822" cy="358616"/>
          </a:xfrm>
          <a:prstGeom prst="rect">
            <a:avLst/>
          </a:prstGeom>
        </p:spPr>
      </p:pic>
      <p:sp>
        <p:nvSpPr>
          <p:cNvPr id="5" name="Text 1"/>
          <p:cNvSpPr/>
          <p:nvPr/>
        </p:nvSpPr>
        <p:spPr>
          <a:xfrm>
            <a:off x="5035391" y="1810583"/>
            <a:ext cx="2550438" cy="318730"/>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Combined Filtering</a:t>
            </a:r>
            <a:endParaRPr lang="en-US" sz="2000" dirty="0"/>
          </a:p>
        </p:txBody>
      </p:sp>
      <p:sp>
        <p:nvSpPr>
          <p:cNvPr id="6" name="Text 2"/>
          <p:cNvSpPr/>
          <p:nvPr/>
        </p:nvSpPr>
        <p:spPr>
          <a:xfrm>
            <a:off x="5035391" y="2251710"/>
            <a:ext cx="4653558" cy="326469"/>
          </a:xfrm>
          <a:prstGeom prst="rect">
            <a:avLst/>
          </a:prstGeom>
          <a:noFill/>
          <a:ln/>
        </p:spPr>
        <p:txBody>
          <a:bodyPr wrap="non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Integrate multiple signals for robust detection</a:t>
            </a:r>
            <a:endParaRPr lang="en-US" sz="1600" dirty="0"/>
          </a:p>
        </p:txBody>
      </p:sp>
      <p:sp>
        <p:nvSpPr>
          <p:cNvPr id="7" name="Shape 3"/>
          <p:cNvSpPr/>
          <p:nvPr/>
        </p:nvSpPr>
        <p:spPr>
          <a:xfrm>
            <a:off x="4882396" y="2798088"/>
            <a:ext cx="8983028" cy="11430"/>
          </a:xfrm>
          <a:prstGeom prst="roundRect">
            <a:avLst>
              <a:gd name="adj" fmla="val 749738"/>
            </a:avLst>
          </a:prstGeom>
          <a:solidFill>
            <a:srgbClr val="414A70"/>
          </a:solidFill>
          <a:ln/>
        </p:spPr>
      </p:sp>
      <p:pic>
        <p:nvPicPr>
          <p:cNvPr id="8" name="Image 2" descr="preencoded.png">    </p:cNvPr>
          <p:cNvPicPr>
            <a:picLocks noChangeAspect="1"/>
          </p:cNvPicPr>
          <p:nvPr/>
        </p:nvPicPr>
        <p:blipFill>
          <a:blip r:embed="rId3"/>
          <a:stretch>
            <a:fillRect/>
          </a:stretch>
        </p:blipFill>
        <p:spPr>
          <a:xfrm>
            <a:off x="2380774" y="2833092"/>
            <a:ext cx="3267551" cy="1175504"/>
          </a:xfrm>
          <a:prstGeom prst="rect">
            <a:avLst/>
          </a:prstGeom>
        </p:spPr>
      </p:pic>
      <p:pic>
        <p:nvPicPr>
          <p:cNvPr id="9" name="Image 3" descr="preencoded.png">    </p:cNvPr>
          <p:cNvPicPr>
            <a:picLocks noChangeAspect="1"/>
          </p:cNvPicPr>
          <p:nvPr/>
        </p:nvPicPr>
        <p:blipFill>
          <a:blip r:embed="rId4"/>
          <a:stretch>
            <a:fillRect/>
          </a:stretch>
        </p:blipFill>
        <p:spPr>
          <a:xfrm>
            <a:off x="3871079" y="3241477"/>
            <a:ext cx="286822" cy="358616"/>
          </a:xfrm>
          <a:prstGeom prst="rect">
            <a:avLst/>
          </a:prstGeom>
        </p:spPr>
      </p:pic>
      <p:sp>
        <p:nvSpPr>
          <p:cNvPr id="10" name="Text 4"/>
          <p:cNvSpPr/>
          <p:nvPr/>
        </p:nvSpPr>
        <p:spPr>
          <a:xfrm>
            <a:off x="5852279" y="3037046"/>
            <a:ext cx="2550438" cy="318730"/>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Translation Quality</a:t>
            </a:r>
            <a:endParaRPr lang="en-US" sz="2000" dirty="0"/>
          </a:p>
        </p:txBody>
      </p:sp>
      <p:sp>
        <p:nvSpPr>
          <p:cNvPr id="11" name="Text 5"/>
          <p:cNvSpPr/>
          <p:nvPr/>
        </p:nvSpPr>
        <p:spPr>
          <a:xfrm>
            <a:off x="5852279" y="3478173"/>
            <a:ext cx="3204805" cy="326469"/>
          </a:xfrm>
          <a:prstGeom prst="rect">
            <a:avLst/>
          </a:prstGeom>
          <a:noFill/>
          <a:ln/>
        </p:spPr>
        <p:txBody>
          <a:bodyPr wrap="non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BLEU &amp; METEOR scores below 0.5</a:t>
            </a:r>
            <a:endParaRPr lang="en-US" sz="1600" dirty="0"/>
          </a:p>
        </p:txBody>
      </p:sp>
      <p:sp>
        <p:nvSpPr>
          <p:cNvPr id="12" name="Shape 6"/>
          <p:cNvSpPr/>
          <p:nvPr/>
        </p:nvSpPr>
        <p:spPr>
          <a:xfrm>
            <a:off x="5699284" y="4024551"/>
            <a:ext cx="8166140" cy="11430"/>
          </a:xfrm>
          <a:prstGeom prst="roundRect">
            <a:avLst>
              <a:gd name="adj" fmla="val 749738"/>
            </a:avLst>
          </a:prstGeom>
          <a:solidFill>
            <a:srgbClr val="414A70"/>
          </a:solidFill>
          <a:ln/>
        </p:spPr>
      </p:sp>
      <p:pic>
        <p:nvPicPr>
          <p:cNvPr id="13" name="Image 4" descr="preencoded.png">    </p:cNvPr>
          <p:cNvPicPr>
            <a:picLocks noChangeAspect="1"/>
          </p:cNvPicPr>
          <p:nvPr/>
        </p:nvPicPr>
        <p:blipFill>
          <a:blip r:embed="rId5"/>
          <a:stretch>
            <a:fillRect/>
          </a:stretch>
        </p:blipFill>
        <p:spPr>
          <a:xfrm>
            <a:off x="1563886" y="4059555"/>
            <a:ext cx="4901327" cy="1175504"/>
          </a:xfrm>
          <a:prstGeom prst="rect">
            <a:avLst/>
          </a:prstGeom>
        </p:spPr>
      </p:pic>
      <p:pic>
        <p:nvPicPr>
          <p:cNvPr id="14" name="Image 5" descr="preencoded.png">    </p:cNvPr>
          <p:cNvPicPr>
            <a:picLocks noChangeAspect="1"/>
          </p:cNvPicPr>
          <p:nvPr/>
        </p:nvPicPr>
        <p:blipFill>
          <a:blip r:embed="rId6"/>
          <a:stretch>
            <a:fillRect/>
          </a:stretch>
        </p:blipFill>
        <p:spPr>
          <a:xfrm>
            <a:off x="3871079" y="4467939"/>
            <a:ext cx="286822" cy="358616"/>
          </a:xfrm>
          <a:prstGeom prst="rect">
            <a:avLst/>
          </a:prstGeom>
        </p:spPr>
      </p:pic>
      <p:sp>
        <p:nvSpPr>
          <p:cNvPr id="15" name="Text 7"/>
          <p:cNvSpPr/>
          <p:nvPr/>
        </p:nvSpPr>
        <p:spPr>
          <a:xfrm>
            <a:off x="6669167" y="4263509"/>
            <a:ext cx="2550438" cy="318730"/>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Embedding Analysis</a:t>
            </a:r>
            <a:endParaRPr lang="en-US" sz="2000" dirty="0"/>
          </a:p>
        </p:txBody>
      </p:sp>
      <p:sp>
        <p:nvSpPr>
          <p:cNvPr id="16" name="Text 8"/>
          <p:cNvSpPr/>
          <p:nvPr/>
        </p:nvSpPr>
        <p:spPr>
          <a:xfrm>
            <a:off x="6669167" y="4704636"/>
            <a:ext cx="3607356" cy="326469"/>
          </a:xfrm>
          <a:prstGeom prst="rect">
            <a:avLst/>
          </a:prstGeom>
          <a:noFill/>
          <a:ln/>
        </p:spPr>
        <p:txBody>
          <a:bodyPr wrap="non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German similarity &gt; English similarity</a:t>
            </a:r>
            <a:endParaRPr lang="en-US" sz="1600" dirty="0"/>
          </a:p>
        </p:txBody>
      </p:sp>
      <p:sp>
        <p:nvSpPr>
          <p:cNvPr id="17" name="Shape 9"/>
          <p:cNvSpPr/>
          <p:nvPr/>
        </p:nvSpPr>
        <p:spPr>
          <a:xfrm>
            <a:off x="6516172" y="5251013"/>
            <a:ext cx="7349252" cy="11430"/>
          </a:xfrm>
          <a:prstGeom prst="roundRect">
            <a:avLst>
              <a:gd name="adj" fmla="val 749738"/>
            </a:avLst>
          </a:prstGeom>
          <a:solidFill>
            <a:srgbClr val="414A70"/>
          </a:solidFill>
          <a:ln/>
        </p:spPr>
      </p:sp>
      <p:pic>
        <p:nvPicPr>
          <p:cNvPr id="18" name="Image 6" descr="preencoded.png">    </p:cNvPr>
          <p:cNvPicPr>
            <a:picLocks noChangeAspect="1"/>
          </p:cNvPicPr>
          <p:nvPr/>
        </p:nvPicPr>
        <p:blipFill>
          <a:blip r:embed="rId7"/>
          <a:stretch>
            <a:fillRect/>
          </a:stretch>
        </p:blipFill>
        <p:spPr>
          <a:xfrm>
            <a:off x="746998" y="5286018"/>
            <a:ext cx="6535103" cy="1175504"/>
          </a:xfrm>
          <a:prstGeom prst="rect">
            <a:avLst/>
          </a:prstGeom>
        </p:spPr>
      </p:pic>
      <p:pic>
        <p:nvPicPr>
          <p:cNvPr id="19" name="Image 7" descr="preencoded.png">    </p:cNvPr>
          <p:cNvPicPr>
            <a:picLocks noChangeAspect="1"/>
          </p:cNvPicPr>
          <p:nvPr/>
        </p:nvPicPr>
        <p:blipFill>
          <a:blip r:embed="rId8"/>
          <a:stretch>
            <a:fillRect/>
          </a:stretch>
        </p:blipFill>
        <p:spPr>
          <a:xfrm>
            <a:off x="3871079" y="5694402"/>
            <a:ext cx="286822" cy="358616"/>
          </a:xfrm>
          <a:prstGeom prst="rect">
            <a:avLst/>
          </a:prstGeom>
        </p:spPr>
      </p:pic>
      <p:sp>
        <p:nvSpPr>
          <p:cNvPr id="20" name="Text 10"/>
          <p:cNvSpPr/>
          <p:nvPr/>
        </p:nvSpPr>
        <p:spPr>
          <a:xfrm>
            <a:off x="7486055" y="5489972"/>
            <a:ext cx="2550438" cy="318730"/>
          </a:xfrm>
          <a:prstGeom prst="rect">
            <a:avLst/>
          </a:prstGeom>
          <a:noFill/>
          <a:ln/>
        </p:spPr>
        <p:txBody>
          <a:bodyPr wrap="none" lIns="0" tIns="0" rIns="0" bIns="0" rtlCol="0" anchor="t"/>
          <a:lstStyle/>
          <a:p>
            <a:pPr algn="l" indent="0" marL="0">
              <a:lnSpc>
                <a:spcPts val="2500"/>
              </a:lnSpc>
              <a:buNone/>
            </a:pPr>
            <a:r>
              <a:rPr lang="en-US" sz="2000" dirty="0">
                <a:solidFill>
                  <a:srgbClr val="EBECEF"/>
                </a:solidFill>
                <a:latin typeface="Fraunces Medium" pitchFamily="34" charset="0"/>
                <a:ea typeface="Fraunces Medium" pitchFamily="34" charset="-122"/>
                <a:cs typeface="Fraunces Medium" pitchFamily="34" charset="-120"/>
              </a:rPr>
              <a:t>LLM Verification</a:t>
            </a:r>
            <a:endParaRPr lang="en-US" sz="2000" dirty="0"/>
          </a:p>
        </p:txBody>
      </p:sp>
      <p:sp>
        <p:nvSpPr>
          <p:cNvPr id="21" name="Text 11"/>
          <p:cNvSpPr/>
          <p:nvPr/>
        </p:nvSpPr>
        <p:spPr>
          <a:xfrm>
            <a:off x="7486055" y="5931098"/>
            <a:ext cx="3178135" cy="326469"/>
          </a:xfrm>
          <a:prstGeom prst="rect">
            <a:avLst/>
          </a:prstGeom>
          <a:noFill/>
          <a:ln/>
        </p:spPr>
        <p:txBody>
          <a:bodyPr wrap="non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Confirmation from LLaMA model</a:t>
            </a:r>
            <a:endParaRPr lang="en-US" sz="1600" dirty="0"/>
          </a:p>
        </p:txBody>
      </p:sp>
      <p:sp>
        <p:nvSpPr>
          <p:cNvPr id="22" name="Text 12"/>
          <p:cNvSpPr/>
          <p:nvPr/>
        </p:nvSpPr>
        <p:spPr>
          <a:xfrm>
            <a:off x="714018" y="6690955"/>
            <a:ext cx="13202364" cy="979408"/>
          </a:xfrm>
          <a:prstGeom prst="rect">
            <a:avLst/>
          </a:prstGeom>
          <a:noFill/>
          <a:ln/>
        </p:spPr>
        <p:txBody>
          <a:bodyPr wrap="square" lIns="0" tIns="0" rIns="0" bIns="0" rtlCol="0" anchor="t"/>
          <a:lstStyle/>
          <a:p>
            <a:pPr algn="l" indent="0" marL="0">
              <a:lnSpc>
                <a:spcPts val="2550"/>
              </a:lnSpc>
              <a:buNone/>
            </a:pPr>
            <a:r>
              <a:rPr lang="en-US" sz="1600" dirty="0">
                <a:solidFill>
                  <a:srgbClr val="EBECEF"/>
                </a:solidFill>
                <a:latin typeface="Epilogue" pitchFamily="34" charset="0"/>
                <a:ea typeface="Epilogue" pitchFamily="34" charset="-122"/>
                <a:cs typeface="Epilogue" pitchFamily="34" charset="-120"/>
              </a:rPr>
              <a:t>We employed a post-classification filtering strategy based on multiple indicators. A word is flagged as a false loan word if the German embedding similarity is higher than the English one, and at least 3 out of 4 conditions are satisfied. This approach achieved a final detection accuracy of 65.79%.</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2025-05-04T08:43:37Z</dcterms:created>
  <dcterms:modified xsi:type="dcterms:W3CDTF">2025-05-04T08:43:37Z</dcterms:modified>
</cp:coreProperties>
</file>